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7" r:id="rId1"/>
    <p:sldMasterId id="2147483691" r:id="rId2"/>
  </p:sldMasterIdLst>
  <p:notesMasterIdLst>
    <p:notesMasterId r:id="rId69"/>
  </p:notesMasterIdLst>
  <p:sldIdLst>
    <p:sldId id="376" r:id="rId3"/>
    <p:sldId id="321" r:id="rId4"/>
    <p:sldId id="377" r:id="rId5"/>
    <p:sldId id="378" r:id="rId6"/>
    <p:sldId id="379" r:id="rId7"/>
    <p:sldId id="380" r:id="rId8"/>
    <p:sldId id="381" r:id="rId9"/>
    <p:sldId id="382" r:id="rId10"/>
    <p:sldId id="383" r:id="rId11"/>
    <p:sldId id="384" r:id="rId12"/>
    <p:sldId id="385" r:id="rId13"/>
    <p:sldId id="322" r:id="rId14"/>
    <p:sldId id="323" r:id="rId15"/>
    <p:sldId id="324" r:id="rId16"/>
    <p:sldId id="325" r:id="rId17"/>
    <p:sldId id="407" r:id="rId18"/>
    <p:sldId id="408" r:id="rId19"/>
    <p:sldId id="409" r:id="rId20"/>
    <p:sldId id="327" r:id="rId21"/>
    <p:sldId id="329" r:id="rId22"/>
    <p:sldId id="331" r:id="rId23"/>
    <p:sldId id="334" r:id="rId24"/>
    <p:sldId id="335" r:id="rId25"/>
    <p:sldId id="386" r:id="rId26"/>
    <p:sldId id="387" r:id="rId27"/>
    <p:sldId id="308" r:id="rId28"/>
    <p:sldId id="309" r:id="rId29"/>
    <p:sldId id="310" r:id="rId30"/>
    <p:sldId id="311" r:id="rId31"/>
    <p:sldId id="339" r:id="rId32"/>
    <p:sldId id="357" r:id="rId33"/>
    <p:sldId id="358" r:id="rId34"/>
    <p:sldId id="374" r:id="rId35"/>
    <p:sldId id="389" r:id="rId36"/>
    <p:sldId id="388" r:id="rId37"/>
    <p:sldId id="342" r:id="rId38"/>
    <p:sldId id="345" r:id="rId39"/>
    <p:sldId id="373" r:id="rId40"/>
    <p:sldId id="346" r:id="rId41"/>
    <p:sldId id="369" r:id="rId42"/>
    <p:sldId id="347" r:id="rId43"/>
    <p:sldId id="370" r:id="rId44"/>
    <p:sldId id="348" r:id="rId45"/>
    <p:sldId id="359" r:id="rId46"/>
    <p:sldId id="360" r:id="rId47"/>
    <p:sldId id="390" r:id="rId48"/>
    <p:sldId id="391" r:id="rId49"/>
    <p:sldId id="361" r:id="rId50"/>
    <p:sldId id="353" r:id="rId51"/>
    <p:sldId id="354" r:id="rId52"/>
    <p:sldId id="355" r:id="rId53"/>
    <p:sldId id="371" r:id="rId54"/>
    <p:sldId id="395" r:id="rId55"/>
    <p:sldId id="396" r:id="rId56"/>
    <p:sldId id="397" r:id="rId57"/>
    <p:sldId id="398" r:id="rId58"/>
    <p:sldId id="399" r:id="rId59"/>
    <p:sldId id="400" r:id="rId60"/>
    <p:sldId id="401" r:id="rId61"/>
    <p:sldId id="402" r:id="rId62"/>
    <p:sldId id="403" r:id="rId63"/>
    <p:sldId id="404" r:id="rId64"/>
    <p:sldId id="405" r:id="rId65"/>
    <p:sldId id="406" r:id="rId66"/>
    <p:sldId id="394" r:id="rId67"/>
    <p:sldId id="392" r:id="rId6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CCCC"/>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735" autoAdjust="0"/>
    <p:restoredTop sz="83774" autoAdjust="0"/>
  </p:normalViewPr>
  <p:slideViewPr>
    <p:cSldViewPr>
      <p:cViewPr varScale="1">
        <p:scale>
          <a:sx n="89" d="100"/>
          <a:sy n="89" d="100"/>
        </p:scale>
        <p:origin x="624" y="66"/>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notesMaster" Target="notesMasters/notesMaster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theme" Target="theme/theme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 Type="http://schemas.openxmlformats.org/officeDocument/2006/relationships/slide" Target="slides/slide5.xml"/><Relationship Id="rId7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F8FBD7D-CE3B-470C-8324-DEF2C7343684}" type="datetimeFigureOut">
              <a:rPr lang="en-US" smtClean="0"/>
              <a:t>2/3/2024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8394FCC-A23A-4CA4-B9ED-71AD0EBE53FB}" type="slidenum">
              <a:rPr lang="en-US" smtClean="0"/>
              <a:t>‹#›</a:t>
            </a:fld>
            <a:endParaRPr lang="en-US"/>
          </a:p>
        </p:txBody>
      </p:sp>
    </p:spTree>
    <p:extLst>
      <p:ext uri="{BB962C8B-B14F-4D97-AF65-F5344CB8AC3E}">
        <p14:creationId xmlns:p14="http://schemas.microsoft.com/office/powerpoint/2010/main" val="19187452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www.huffingtonpost.co.uk/entry/artificial-intelligence-super-mario_n_6502664?ri18n=true" TargetMode="External"/><Relationship Id="rId2" Type="http://schemas.openxmlformats.org/officeDocument/2006/relationships/slide" Target="../slides/slide52.xml"/><Relationship Id="rId1" Type="http://schemas.openxmlformats.org/officeDocument/2006/relationships/notesMaster" Target="../notesMasters/notesMaster1.xml"/><Relationship Id="rId5" Type="http://schemas.openxmlformats.org/officeDocument/2006/relationships/hyperlink" Target="https://mashable.com/2015/01/19/super-mario-artificial-intelligence/?europe=true" TargetMode="External"/><Relationship Id="rId4" Type="http://schemas.openxmlformats.org/officeDocument/2006/relationships/hyperlink" Target="https://metro.co.uk/2015/01/21/german-students-make-mario-self-aware-learns-to-play-own-game-5030264/" TargetMode="Externa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2AB78E3C-492B-49D7-B22B-510106D0703B}" type="slidenum">
              <a:rPr lang="en-US" smtClean="0"/>
              <a:pPr>
                <a:defRPr/>
              </a:pPr>
              <a:t>14</a:t>
            </a:fld>
            <a:endParaRPr lang="en-US" dirty="0"/>
          </a:p>
        </p:txBody>
      </p:sp>
    </p:spTree>
    <p:extLst>
      <p:ext uri="{BB962C8B-B14F-4D97-AF65-F5344CB8AC3E}">
        <p14:creationId xmlns:p14="http://schemas.microsoft.com/office/powerpoint/2010/main" val="28366399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Keep in mind the in its basic form, Moodle is free open source application.</a:t>
            </a:r>
          </a:p>
        </p:txBody>
      </p:sp>
      <p:sp>
        <p:nvSpPr>
          <p:cNvPr id="4" name="Slide Number Placeholder 3"/>
          <p:cNvSpPr>
            <a:spLocks noGrp="1"/>
          </p:cNvSpPr>
          <p:nvPr>
            <p:ph type="sldNum" sz="quarter" idx="5"/>
          </p:nvPr>
        </p:nvSpPr>
        <p:spPr/>
        <p:txBody>
          <a:bodyPr/>
          <a:lstStyle/>
          <a:p>
            <a:fld id="{D8394FCC-A23A-4CA4-B9ED-71AD0EBE53FB}" type="slidenum">
              <a:rPr lang="en-US" smtClean="0"/>
              <a:t>40</a:t>
            </a:fld>
            <a:endParaRPr lang="en-US"/>
          </a:p>
        </p:txBody>
      </p:sp>
    </p:spTree>
    <p:extLst>
      <p:ext uri="{BB962C8B-B14F-4D97-AF65-F5344CB8AC3E}">
        <p14:creationId xmlns:p14="http://schemas.microsoft.com/office/powerpoint/2010/main" val="17200900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it</a:t>
            </a:r>
            <a:r>
              <a:rPr lang="en-US" baseline="0" dirty="0"/>
              <a:t> means to be an organization completely dependent on Cloud Computing? </a:t>
            </a:r>
          </a:p>
          <a:p>
            <a:r>
              <a:rPr lang="en-US" baseline="0" dirty="0"/>
              <a:t>1- No longer need to network computers or buy a server – they need to be connect to the Internet.</a:t>
            </a:r>
          </a:p>
          <a:p>
            <a:r>
              <a:rPr lang="en-US" baseline="0" dirty="0"/>
              <a:t>2- No longer need to save anything locally, everything is stored on cloud and shared with your closed group of staff.</a:t>
            </a:r>
          </a:p>
          <a:p>
            <a:r>
              <a:rPr lang="en-US" baseline="0" dirty="0"/>
              <a:t>3- No longer need network operating system (which tend to be more expensive)</a:t>
            </a:r>
          </a:p>
          <a:p>
            <a:r>
              <a:rPr lang="en-US" baseline="0" dirty="0"/>
              <a:t>4- No longer need to back up, this is done automatically by the Cloud and you can specify how often they do it.</a:t>
            </a:r>
          </a:p>
          <a:p>
            <a:r>
              <a:rPr lang="en-US" baseline="0" dirty="0"/>
              <a:t>5- No longer need to by the latest computer equipment to process large and expensive applications.</a:t>
            </a:r>
          </a:p>
          <a:p>
            <a:r>
              <a:rPr lang="en-US" baseline="0" dirty="0"/>
              <a:t>6- The price of protecting the system is cut down significantly. </a:t>
            </a:r>
            <a:endParaRPr lang="en-US" dirty="0"/>
          </a:p>
        </p:txBody>
      </p:sp>
      <p:sp>
        <p:nvSpPr>
          <p:cNvPr id="4" name="Slide Number Placeholder 3"/>
          <p:cNvSpPr>
            <a:spLocks noGrp="1"/>
          </p:cNvSpPr>
          <p:nvPr>
            <p:ph type="sldNum" sz="quarter" idx="10"/>
          </p:nvPr>
        </p:nvSpPr>
        <p:spPr/>
        <p:txBody>
          <a:bodyPr/>
          <a:lstStyle/>
          <a:p>
            <a:fld id="{D8394FCC-A23A-4CA4-B9ED-71AD0EBE53FB}" type="slidenum">
              <a:rPr lang="en-US" smtClean="0"/>
              <a:t>41</a:t>
            </a:fld>
            <a:endParaRPr lang="en-US"/>
          </a:p>
        </p:txBody>
      </p:sp>
    </p:spTree>
    <p:extLst>
      <p:ext uri="{BB962C8B-B14F-4D97-AF65-F5344CB8AC3E}">
        <p14:creationId xmlns:p14="http://schemas.microsoft.com/office/powerpoint/2010/main" val="31978183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hlinkClick r:id="rId3"/>
              </a:rPr>
              <a:t>https://www.huffingtonpost.co.uk/entry/artificial-intelligence-super-mario_n_6502664?ri18n=true</a:t>
            </a:r>
            <a:endParaRPr lang="en-GB" dirty="0"/>
          </a:p>
          <a:p>
            <a:endParaRPr lang="en-GB" dirty="0">
              <a:hlinkClick r:id="rId4"/>
            </a:endParaRPr>
          </a:p>
          <a:p>
            <a:r>
              <a:rPr lang="en-GB" dirty="0">
                <a:hlinkClick r:id="rId4"/>
              </a:rPr>
              <a:t>https://metro.co.uk/2015/01/21/german-students-make-mario-self-aware-learns-to-play-own-game-5030264/</a:t>
            </a:r>
            <a:endParaRPr lang="en-GB" dirty="0"/>
          </a:p>
          <a:p>
            <a:endParaRPr lang="en-GB" dirty="0"/>
          </a:p>
          <a:p>
            <a:r>
              <a:rPr lang="en-GB" dirty="0">
                <a:hlinkClick r:id="rId5"/>
              </a:rPr>
              <a:t>https://mashable.com/2015/01/19/super-mario-artificial-intelligence/?europe=true</a:t>
            </a:r>
            <a:endParaRPr lang="en-GB" dirty="0"/>
          </a:p>
          <a:p>
            <a:endParaRPr lang="en-GB" dirty="0"/>
          </a:p>
        </p:txBody>
      </p:sp>
      <p:sp>
        <p:nvSpPr>
          <p:cNvPr id="4" name="Slide Number Placeholder 3"/>
          <p:cNvSpPr>
            <a:spLocks noGrp="1"/>
          </p:cNvSpPr>
          <p:nvPr>
            <p:ph type="sldNum" sz="quarter" idx="5"/>
          </p:nvPr>
        </p:nvSpPr>
        <p:spPr/>
        <p:txBody>
          <a:bodyPr/>
          <a:lstStyle/>
          <a:p>
            <a:fld id="{D8394FCC-A23A-4CA4-B9ED-71AD0EBE53FB}" type="slidenum">
              <a:rPr lang="en-US" smtClean="0"/>
              <a:t>52</a:t>
            </a:fld>
            <a:endParaRPr lang="en-US"/>
          </a:p>
        </p:txBody>
      </p:sp>
    </p:spTree>
    <p:extLst>
      <p:ext uri="{BB962C8B-B14F-4D97-AF65-F5344CB8AC3E}">
        <p14:creationId xmlns:p14="http://schemas.microsoft.com/office/powerpoint/2010/main" val="20736958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D8394FCC-A23A-4CA4-B9ED-71AD0EBE53FB}" type="slidenum">
              <a:rPr lang="en-US" smtClean="0"/>
              <a:t>56</a:t>
            </a:fld>
            <a:endParaRPr lang="en-US"/>
          </a:p>
        </p:txBody>
      </p:sp>
    </p:spTree>
    <p:extLst>
      <p:ext uri="{BB962C8B-B14F-4D97-AF65-F5344CB8AC3E}">
        <p14:creationId xmlns:p14="http://schemas.microsoft.com/office/powerpoint/2010/main" val="26001133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D8394FCC-A23A-4CA4-B9ED-71AD0EBE53FB}" type="slidenum">
              <a:rPr lang="en-US" smtClean="0"/>
              <a:t>57</a:t>
            </a:fld>
            <a:endParaRPr lang="en-US"/>
          </a:p>
        </p:txBody>
      </p:sp>
    </p:spTree>
    <p:extLst>
      <p:ext uri="{BB962C8B-B14F-4D97-AF65-F5344CB8AC3E}">
        <p14:creationId xmlns:p14="http://schemas.microsoft.com/office/powerpoint/2010/main" val="11056117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D8394FCC-A23A-4CA4-B9ED-71AD0EBE53FB}" type="slidenum">
              <a:rPr lang="en-US" smtClean="0"/>
              <a:t>58</a:t>
            </a:fld>
            <a:endParaRPr lang="en-US"/>
          </a:p>
        </p:txBody>
      </p:sp>
    </p:spTree>
    <p:extLst>
      <p:ext uri="{BB962C8B-B14F-4D97-AF65-F5344CB8AC3E}">
        <p14:creationId xmlns:p14="http://schemas.microsoft.com/office/powerpoint/2010/main" val="34474389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D8394FCC-A23A-4CA4-B9ED-71AD0EBE53FB}" type="slidenum">
              <a:rPr lang="en-US" smtClean="0"/>
              <a:t>59</a:t>
            </a:fld>
            <a:endParaRPr lang="en-US"/>
          </a:p>
        </p:txBody>
      </p:sp>
    </p:spTree>
    <p:extLst>
      <p:ext uri="{BB962C8B-B14F-4D97-AF65-F5344CB8AC3E}">
        <p14:creationId xmlns:p14="http://schemas.microsoft.com/office/powerpoint/2010/main" val="14693392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D8394FCC-A23A-4CA4-B9ED-71AD0EBE53FB}" type="slidenum">
              <a:rPr lang="en-US" smtClean="0"/>
              <a:t>60</a:t>
            </a:fld>
            <a:endParaRPr lang="en-US"/>
          </a:p>
        </p:txBody>
      </p:sp>
    </p:spTree>
    <p:extLst>
      <p:ext uri="{BB962C8B-B14F-4D97-AF65-F5344CB8AC3E}">
        <p14:creationId xmlns:p14="http://schemas.microsoft.com/office/powerpoint/2010/main" val="312622092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D8394FCC-A23A-4CA4-B9ED-71AD0EBE53FB}" type="slidenum">
              <a:rPr lang="en-US" smtClean="0"/>
              <a:t>61</a:t>
            </a:fld>
            <a:endParaRPr lang="en-US"/>
          </a:p>
        </p:txBody>
      </p:sp>
    </p:spTree>
    <p:extLst>
      <p:ext uri="{BB962C8B-B14F-4D97-AF65-F5344CB8AC3E}">
        <p14:creationId xmlns:p14="http://schemas.microsoft.com/office/powerpoint/2010/main" val="26100171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D8394FCC-A23A-4CA4-B9ED-71AD0EBE53FB}" type="slidenum">
              <a:rPr lang="en-US" smtClean="0"/>
              <a:t>62</a:t>
            </a:fld>
            <a:endParaRPr lang="en-US"/>
          </a:p>
        </p:txBody>
      </p:sp>
    </p:spTree>
    <p:extLst>
      <p:ext uri="{BB962C8B-B14F-4D97-AF65-F5344CB8AC3E}">
        <p14:creationId xmlns:p14="http://schemas.microsoft.com/office/powerpoint/2010/main" val="2299788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dirty="0"/>
              <a:t>In an egocentric environment, the user is totally immersed in the VR world. In an exocentric environment, the user is given a “ window view.” Data is still rendered in 3- D, but users can only view it on screen. They can’t interact with objects, as in an egocentric environment.</a:t>
            </a:r>
          </a:p>
          <a:p>
            <a:r>
              <a:rPr lang="en-US" dirty="0"/>
              <a:t>As you read through the following sections, you’ll want to be familiar with these terms: </a:t>
            </a:r>
          </a:p>
          <a:p>
            <a:r>
              <a:rPr lang="en-US" dirty="0"/>
              <a:t>• Simulation— Giving objects in a VR environment texture and shading for a 3- D appearance.</a:t>
            </a:r>
          </a:p>
          <a:p>
            <a:r>
              <a:rPr lang="en-US" dirty="0"/>
              <a:t> • Interaction— Enabling users to act on objects in a VR environment, as by using a data glove to pick up and move objects.</a:t>
            </a:r>
          </a:p>
          <a:p>
            <a:r>
              <a:rPr lang="en-US" dirty="0"/>
              <a:t> • Immersion— Giving users the feeling of being part of an environment by using special hardware and software ( such as a CAVE, discussed later in this section). The real world surrounding the VR </a:t>
            </a:r>
            <a:r>
              <a:rPr lang="en-US" dirty="0" err="1"/>
              <a:t>envi-ronment</a:t>
            </a:r>
            <a:r>
              <a:rPr lang="en-US" dirty="0"/>
              <a:t> is blocked out so that users can focus their attention on the virtual environment.</a:t>
            </a:r>
          </a:p>
          <a:p>
            <a:r>
              <a:rPr lang="en-US" dirty="0"/>
              <a:t> • </a:t>
            </a:r>
            <a:r>
              <a:rPr lang="en-US" dirty="0" err="1"/>
              <a:t>Telepresence</a:t>
            </a:r>
            <a:r>
              <a:rPr lang="en-US" dirty="0"/>
              <a:t>— Giving users the sense that they’re in another location ( even one geographically far away) and can manipulate objects as though they’re actually in that location. </a:t>
            </a:r>
            <a:r>
              <a:rPr lang="en-US" dirty="0" err="1"/>
              <a:t>Telepresence</a:t>
            </a:r>
            <a:r>
              <a:rPr lang="en-US" dirty="0"/>
              <a:t> systems use a variety of sophisticated hardware, discussed in “ Components of a Virtual Reality System.”</a:t>
            </a:r>
          </a:p>
          <a:p>
            <a:r>
              <a:rPr lang="en-US" dirty="0"/>
              <a:t> • Full- body immersion— Allowing users to move around freely by combining interactive environments with cameras, monitors, and other devices. </a:t>
            </a:r>
          </a:p>
          <a:p>
            <a:r>
              <a:rPr lang="en-US" dirty="0"/>
              <a:t>• Networked communication— Allowing users in different locations to interact and manipulate the same world at the same time by connecting two or more virtual worlds.</a:t>
            </a:r>
          </a:p>
        </p:txBody>
      </p:sp>
      <p:sp>
        <p:nvSpPr>
          <p:cNvPr id="4" name="Slide Number Placeholder 3"/>
          <p:cNvSpPr>
            <a:spLocks noGrp="1"/>
          </p:cNvSpPr>
          <p:nvPr>
            <p:ph type="sldNum" sz="quarter" idx="10"/>
          </p:nvPr>
        </p:nvSpPr>
        <p:spPr/>
        <p:txBody>
          <a:bodyPr/>
          <a:lstStyle/>
          <a:p>
            <a:pPr>
              <a:defRPr/>
            </a:pPr>
            <a:fld id="{2AB78E3C-492B-49D7-B22B-510106D0703B}" type="slidenum">
              <a:rPr lang="en-US" smtClean="0"/>
              <a:pPr>
                <a:defRPr/>
              </a:pPr>
              <a:t>15</a:t>
            </a:fld>
            <a:endParaRPr lang="en-US" dirty="0"/>
          </a:p>
        </p:txBody>
      </p:sp>
    </p:spTree>
    <p:extLst>
      <p:ext uri="{BB962C8B-B14F-4D97-AF65-F5344CB8AC3E}">
        <p14:creationId xmlns:p14="http://schemas.microsoft.com/office/powerpoint/2010/main" val="284305623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D8394FCC-A23A-4CA4-B9ED-71AD0EBE53FB}" type="slidenum">
              <a:rPr lang="en-US" smtClean="0"/>
              <a:t>63</a:t>
            </a:fld>
            <a:endParaRPr lang="en-US"/>
          </a:p>
        </p:txBody>
      </p:sp>
    </p:spTree>
    <p:extLst>
      <p:ext uri="{BB962C8B-B14F-4D97-AF65-F5344CB8AC3E}">
        <p14:creationId xmlns:p14="http://schemas.microsoft.com/office/powerpoint/2010/main" val="32306524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D8394FCC-A23A-4CA4-B9ED-71AD0EBE53FB}" type="slidenum">
              <a:rPr lang="en-US" smtClean="0"/>
              <a:t>64</a:t>
            </a:fld>
            <a:endParaRPr lang="en-US"/>
          </a:p>
        </p:txBody>
      </p:sp>
    </p:spTree>
    <p:extLst>
      <p:ext uri="{BB962C8B-B14F-4D97-AF65-F5344CB8AC3E}">
        <p14:creationId xmlns:p14="http://schemas.microsoft.com/office/powerpoint/2010/main" val="5366117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D355A59C-DBEE-424F-B36A-0781FA3E0B68}"/>
              </a:ext>
            </a:extLst>
          </p:cNvPr>
          <p:cNvSpPr>
            <a:spLocks noGrp="1" noChangeArrowheads="1"/>
          </p:cNvSpPr>
          <p:nvPr>
            <p:ph type="sldNum" sz="quarter" idx="5"/>
          </p:nvPr>
        </p:nvSpPr>
        <p:spPr>
          <a:ln/>
        </p:spPr>
        <p:txBody>
          <a:bodyPr/>
          <a:lstStyle/>
          <a:p>
            <a:fld id="{8AA1205D-90FC-4408-96AA-B9BC10B45FB1}" type="slidenum">
              <a:rPr lang="en-GB" altLang="en-US"/>
              <a:pPr/>
              <a:t>26</a:t>
            </a:fld>
            <a:endParaRPr lang="en-GB" altLang="en-US"/>
          </a:p>
        </p:txBody>
      </p:sp>
      <p:sp>
        <p:nvSpPr>
          <p:cNvPr id="107522" name="Rectangle 2">
            <a:extLst>
              <a:ext uri="{FF2B5EF4-FFF2-40B4-BE49-F238E27FC236}">
                <a16:creationId xmlns:a16="http://schemas.microsoft.com/office/drawing/2014/main" id="{3B25632D-9380-43FA-AB88-87905226E54A}"/>
              </a:ext>
            </a:extLst>
          </p:cNvPr>
          <p:cNvSpPr>
            <a:spLocks noGrp="1" noRot="1" noChangeAspect="1" noChangeArrowheads="1" noTextEdit="1"/>
          </p:cNvSpPr>
          <p:nvPr>
            <p:ph type="sldImg"/>
          </p:nvPr>
        </p:nvSpPr>
        <p:spPr>
          <a:ln/>
        </p:spPr>
      </p:sp>
      <p:sp>
        <p:nvSpPr>
          <p:cNvPr id="107523" name="Rectangle 3">
            <a:extLst>
              <a:ext uri="{FF2B5EF4-FFF2-40B4-BE49-F238E27FC236}">
                <a16:creationId xmlns:a16="http://schemas.microsoft.com/office/drawing/2014/main" id="{8F839C00-0067-43FF-B975-68A83E2AA69B}"/>
              </a:ext>
            </a:extLst>
          </p:cNvPr>
          <p:cNvSpPr>
            <a:spLocks noGrp="1" noChangeArrowheads="1"/>
          </p:cNvSpPr>
          <p:nvPr>
            <p:ph type="body" idx="1"/>
          </p:nvPr>
        </p:nvSpPr>
        <p:spPr/>
        <p:txBody>
          <a:bodyPr/>
          <a:lstStyle/>
          <a:p>
            <a:endParaRPr lang="en-US"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F4F8E139-7E06-4004-AE42-C8972213AB3C}"/>
              </a:ext>
            </a:extLst>
          </p:cNvPr>
          <p:cNvSpPr>
            <a:spLocks noGrp="1" noChangeArrowheads="1"/>
          </p:cNvSpPr>
          <p:nvPr>
            <p:ph type="sldNum" sz="quarter" idx="5"/>
          </p:nvPr>
        </p:nvSpPr>
        <p:spPr>
          <a:ln/>
        </p:spPr>
        <p:txBody>
          <a:bodyPr/>
          <a:lstStyle/>
          <a:p>
            <a:fld id="{C0B36B20-2BE3-4D09-9F2B-698BF957CA19}" type="slidenum">
              <a:rPr lang="en-GB" altLang="en-US"/>
              <a:pPr/>
              <a:t>27</a:t>
            </a:fld>
            <a:endParaRPr lang="en-GB" altLang="en-US"/>
          </a:p>
        </p:txBody>
      </p:sp>
      <p:sp>
        <p:nvSpPr>
          <p:cNvPr id="108546" name="Rectangle 2">
            <a:extLst>
              <a:ext uri="{FF2B5EF4-FFF2-40B4-BE49-F238E27FC236}">
                <a16:creationId xmlns:a16="http://schemas.microsoft.com/office/drawing/2014/main" id="{B49BB519-5600-402F-9C79-D063EC10BA41}"/>
              </a:ext>
            </a:extLst>
          </p:cNvPr>
          <p:cNvSpPr>
            <a:spLocks noGrp="1" noRot="1" noChangeAspect="1" noChangeArrowheads="1" noTextEdit="1"/>
          </p:cNvSpPr>
          <p:nvPr>
            <p:ph type="sldImg"/>
          </p:nvPr>
        </p:nvSpPr>
        <p:spPr>
          <a:ln/>
        </p:spPr>
      </p:sp>
      <p:sp>
        <p:nvSpPr>
          <p:cNvPr id="108547" name="Rectangle 3">
            <a:extLst>
              <a:ext uri="{FF2B5EF4-FFF2-40B4-BE49-F238E27FC236}">
                <a16:creationId xmlns:a16="http://schemas.microsoft.com/office/drawing/2014/main" id="{047B6D2C-6061-414C-B0B6-C1FB9F0AB306}"/>
              </a:ext>
            </a:extLst>
          </p:cNvPr>
          <p:cNvSpPr>
            <a:spLocks noGrp="1" noChangeArrowheads="1"/>
          </p:cNvSpPr>
          <p:nvPr>
            <p:ph type="body" idx="1"/>
          </p:nvPr>
        </p:nvSpPr>
        <p:spPr/>
        <p:txBody>
          <a:bodyPr/>
          <a:lstStyle/>
          <a:p>
            <a:endParaRPr lang="en-US"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B45141F2-E5CC-42ED-B634-F67E0CF4F137}"/>
              </a:ext>
            </a:extLst>
          </p:cNvPr>
          <p:cNvSpPr>
            <a:spLocks noGrp="1" noChangeArrowheads="1"/>
          </p:cNvSpPr>
          <p:nvPr>
            <p:ph type="sldNum" sz="quarter" idx="5"/>
          </p:nvPr>
        </p:nvSpPr>
        <p:spPr>
          <a:ln/>
        </p:spPr>
        <p:txBody>
          <a:bodyPr/>
          <a:lstStyle/>
          <a:p>
            <a:fld id="{48E17BFA-9EC0-4AB1-BAD3-7C7D43AB1A72}" type="slidenum">
              <a:rPr lang="en-GB" altLang="en-US"/>
              <a:pPr/>
              <a:t>28</a:t>
            </a:fld>
            <a:endParaRPr lang="en-GB" altLang="en-US"/>
          </a:p>
        </p:txBody>
      </p:sp>
      <p:sp>
        <p:nvSpPr>
          <p:cNvPr id="109570" name="Rectangle 2">
            <a:extLst>
              <a:ext uri="{FF2B5EF4-FFF2-40B4-BE49-F238E27FC236}">
                <a16:creationId xmlns:a16="http://schemas.microsoft.com/office/drawing/2014/main" id="{DEDAE3E3-6D05-4764-9BFE-6A22E1331579}"/>
              </a:ext>
            </a:extLst>
          </p:cNvPr>
          <p:cNvSpPr>
            <a:spLocks noGrp="1" noRot="1" noChangeAspect="1" noChangeArrowheads="1" noTextEdit="1"/>
          </p:cNvSpPr>
          <p:nvPr>
            <p:ph type="sldImg"/>
          </p:nvPr>
        </p:nvSpPr>
        <p:spPr>
          <a:ln/>
        </p:spPr>
      </p:sp>
      <p:sp>
        <p:nvSpPr>
          <p:cNvPr id="109571" name="Rectangle 3">
            <a:extLst>
              <a:ext uri="{FF2B5EF4-FFF2-40B4-BE49-F238E27FC236}">
                <a16:creationId xmlns:a16="http://schemas.microsoft.com/office/drawing/2014/main" id="{73A3724E-C992-4F0C-BD1C-8AA9F81C5C3C}"/>
              </a:ext>
            </a:extLst>
          </p:cNvPr>
          <p:cNvSpPr>
            <a:spLocks noGrp="1" noChangeArrowheads="1"/>
          </p:cNvSpPr>
          <p:nvPr>
            <p:ph type="body" idx="1"/>
          </p:nvPr>
        </p:nvSpPr>
        <p:spPr/>
        <p:txBody>
          <a:bodyPr/>
          <a:lstStyle/>
          <a:p>
            <a:endParaRPr lang="en-US"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074474B1-9407-4213-B23A-2C40EFD836C9}"/>
              </a:ext>
            </a:extLst>
          </p:cNvPr>
          <p:cNvSpPr>
            <a:spLocks noGrp="1" noChangeArrowheads="1"/>
          </p:cNvSpPr>
          <p:nvPr>
            <p:ph type="sldNum" sz="quarter" idx="5"/>
          </p:nvPr>
        </p:nvSpPr>
        <p:spPr>
          <a:ln/>
        </p:spPr>
        <p:txBody>
          <a:bodyPr/>
          <a:lstStyle/>
          <a:p>
            <a:fld id="{F221AD42-876F-47BB-9005-B9CB66A0779C}" type="slidenum">
              <a:rPr lang="en-GB" altLang="en-US"/>
              <a:pPr/>
              <a:t>29</a:t>
            </a:fld>
            <a:endParaRPr lang="en-GB" altLang="en-US"/>
          </a:p>
        </p:txBody>
      </p:sp>
      <p:sp>
        <p:nvSpPr>
          <p:cNvPr id="110594" name="Rectangle 2">
            <a:extLst>
              <a:ext uri="{FF2B5EF4-FFF2-40B4-BE49-F238E27FC236}">
                <a16:creationId xmlns:a16="http://schemas.microsoft.com/office/drawing/2014/main" id="{7828358D-DB7C-493B-BA70-CEC8D943E0F5}"/>
              </a:ext>
            </a:extLst>
          </p:cNvPr>
          <p:cNvSpPr>
            <a:spLocks noGrp="1" noRot="1" noChangeAspect="1" noChangeArrowheads="1" noTextEdit="1"/>
          </p:cNvSpPr>
          <p:nvPr>
            <p:ph type="sldImg"/>
          </p:nvPr>
        </p:nvSpPr>
        <p:spPr>
          <a:ln/>
        </p:spPr>
      </p:sp>
      <p:sp>
        <p:nvSpPr>
          <p:cNvPr id="110595" name="Rectangle 3">
            <a:extLst>
              <a:ext uri="{FF2B5EF4-FFF2-40B4-BE49-F238E27FC236}">
                <a16:creationId xmlns:a16="http://schemas.microsoft.com/office/drawing/2014/main" id="{795AD294-0DEB-4D41-B816-98090D3F6882}"/>
              </a:ext>
            </a:extLst>
          </p:cNvPr>
          <p:cNvSpPr>
            <a:spLocks noGrp="1" noChangeArrowheads="1"/>
          </p:cNvSpPr>
          <p:nvPr>
            <p:ph type="body" idx="1"/>
          </p:nvPr>
        </p:nvSpPr>
        <p:spPr/>
        <p:txBody>
          <a:bodyPr/>
          <a:lstStyle/>
          <a:p>
            <a:endParaRPr lang="en-US"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8394FCC-A23A-4CA4-B9ED-71AD0EBE53FB}" type="slidenum">
              <a:rPr lang="en-US" smtClean="0"/>
              <a:t>36</a:t>
            </a:fld>
            <a:endParaRPr lang="en-US"/>
          </a:p>
        </p:txBody>
      </p:sp>
    </p:spTree>
    <p:extLst>
      <p:ext uri="{BB962C8B-B14F-4D97-AF65-F5344CB8AC3E}">
        <p14:creationId xmlns:p14="http://schemas.microsoft.com/office/powerpoint/2010/main" val="22336640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Multi-tenancy: </a:t>
            </a:r>
            <a:r>
              <a:rPr lang="en-US" dirty="0"/>
              <a:t>explaining</a:t>
            </a:r>
            <a:r>
              <a:rPr lang="en-US" baseline="0" dirty="0"/>
              <a:t> here the concept that in effect all the users are ‘tenants’ of this software. While we can use it we should not (could not) change what it does or how it does it. For instance, we cannot change what Facebook does or remove the ‘timeline’ from your profile. </a:t>
            </a:r>
            <a:r>
              <a:rPr lang="en-US" baseline="0" dirty="0" err="1"/>
              <a:t>SaaS</a:t>
            </a:r>
            <a:r>
              <a:rPr lang="en-US" baseline="0" dirty="0"/>
              <a:t>: allows some customization of forms, data entry (what goes in), but nothing beyond that.</a:t>
            </a:r>
            <a:endParaRPr lang="en-US" dirty="0"/>
          </a:p>
        </p:txBody>
      </p:sp>
      <p:sp>
        <p:nvSpPr>
          <p:cNvPr id="4" name="Slide Number Placeholder 3"/>
          <p:cNvSpPr>
            <a:spLocks noGrp="1"/>
          </p:cNvSpPr>
          <p:nvPr>
            <p:ph type="sldNum" sz="quarter" idx="10"/>
          </p:nvPr>
        </p:nvSpPr>
        <p:spPr/>
        <p:txBody>
          <a:bodyPr/>
          <a:lstStyle/>
          <a:p>
            <a:fld id="{D8394FCC-A23A-4CA4-B9ED-71AD0EBE53FB}" type="slidenum">
              <a:rPr lang="en-US" smtClean="0"/>
              <a:t>37</a:t>
            </a:fld>
            <a:endParaRPr lang="en-US"/>
          </a:p>
        </p:txBody>
      </p:sp>
    </p:spTree>
    <p:extLst>
      <p:ext uri="{BB962C8B-B14F-4D97-AF65-F5344CB8AC3E}">
        <p14:creationId xmlns:p14="http://schemas.microsoft.com/office/powerpoint/2010/main" val="17372865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Moodle as an open source software can</a:t>
            </a:r>
            <a:r>
              <a:rPr lang="en-US" baseline="0" dirty="0"/>
              <a:t> be used by Cloud based services to allow individual educational institutions who cannot afford to run it internally. But these organization could change design, logo, even the layout of this application to be custom to the needs for that organization. Even could change the way grades are calculated and how they are presented. Specialist modules can be added to allow say media processing, mathematic exams, or anything specialist at an additional fee.</a:t>
            </a:r>
            <a:endParaRPr lang="en-US" dirty="0"/>
          </a:p>
        </p:txBody>
      </p:sp>
      <p:sp>
        <p:nvSpPr>
          <p:cNvPr id="4" name="Slide Number Placeholder 3"/>
          <p:cNvSpPr>
            <a:spLocks noGrp="1"/>
          </p:cNvSpPr>
          <p:nvPr>
            <p:ph type="sldNum" sz="quarter" idx="10"/>
          </p:nvPr>
        </p:nvSpPr>
        <p:spPr/>
        <p:txBody>
          <a:bodyPr/>
          <a:lstStyle/>
          <a:p>
            <a:fld id="{D8394FCC-A23A-4CA4-B9ED-71AD0EBE53FB}" type="slidenum">
              <a:rPr lang="en-US" smtClean="0"/>
              <a:t>39</a:t>
            </a:fld>
            <a:endParaRPr lang="en-US"/>
          </a:p>
        </p:txBody>
      </p:sp>
    </p:spTree>
    <p:extLst>
      <p:ext uri="{BB962C8B-B14F-4D97-AF65-F5344CB8AC3E}">
        <p14:creationId xmlns:p14="http://schemas.microsoft.com/office/powerpoint/2010/main" val="15696097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714348" y="1000108"/>
            <a:ext cx="7715304" cy="1285884"/>
          </a:xfrm>
        </p:spPr>
        <p:txBody>
          <a:bodyPr/>
          <a:lstStyle>
            <a:lvl1pPr algn="l">
              <a:defRPr baseline="0">
                <a:solidFill>
                  <a:schemeClr val="tx1"/>
                </a:solidFill>
              </a:defRPr>
            </a:lvl1pPr>
          </a:lstStyle>
          <a:p>
            <a:r>
              <a:rPr lang="en-US" dirty="0"/>
              <a:t>School of Architecture, Computing and Engineering.</a:t>
            </a:r>
            <a:endParaRPr lang="en-GB" dirty="0"/>
          </a:p>
        </p:txBody>
      </p:sp>
      <p:sp>
        <p:nvSpPr>
          <p:cNvPr id="3" name="Subtitle 2"/>
          <p:cNvSpPr>
            <a:spLocks noGrp="1"/>
          </p:cNvSpPr>
          <p:nvPr>
            <p:ph type="subTitle" idx="1"/>
          </p:nvPr>
        </p:nvSpPr>
        <p:spPr>
          <a:xfrm>
            <a:off x="714348" y="2357430"/>
            <a:ext cx="6400800" cy="1752600"/>
          </a:xfrm>
        </p:spPr>
        <p:txBody>
          <a:bodyPr/>
          <a:lstStyle>
            <a:lvl1pPr marL="0" indent="0" algn="l">
              <a:buNone/>
              <a:defRPr>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GB" dirty="0"/>
          </a:p>
        </p:txBody>
      </p:sp>
      <p:sp>
        <p:nvSpPr>
          <p:cNvPr id="4" name="Date Placeholder 3"/>
          <p:cNvSpPr>
            <a:spLocks noGrp="1"/>
          </p:cNvSpPr>
          <p:nvPr>
            <p:ph type="dt" sz="half" idx="10"/>
          </p:nvPr>
        </p:nvSpPr>
        <p:spPr/>
        <p:txBody>
          <a:bodyPr/>
          <a:lstStyle/>
          <a:p>
            <a:fld id="{8DD58B9E-5044-4891-9ED4-896812B8AC65}" type="datetime1">
              <a:rPr lang="en-US" smtClean="0"/>
              <a:t>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4156550-698D-42C0-9A29-2EFA6FB7B1C1}" type="slidenum">
              <a:rPr lang="en-US" smtClean="0"/>
              <a:t>‹#›</a:t>
            </a:fld>
            <a:endParaRPr lang="en-US"/>
          </a:p>
        </p:txBody>
      </p:sp>
    </p:spTree>
    <p:extLst>
      <p:ext uri="{BB962C8B-B14F-4D97-AF65-F5344CB8AC3E}">
        <p14:creationId xmlns:p14="http://schemas.microsoft.com/office/powerpoint/2010/main" val="9679170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clipArtAndTx">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609600"/>
            <a:ext cx="7391400" cy="1143000"/>
          </a:xfrm>
        </p:spPr>
        <p:txBody>
          <a:bodyPr/>
          <a:lstStyle/>
          <a:p>
            <a:r>
              <a:rPr lang="en-US"/>
              <a:t>Click to edit Master title style</a:t>
            </a:r>
            <a:endParaRPr lang="en-GB"/>
          </a:p>
        </p:txBody>
      </p:sp>
      <p:sp>
        <p:nvSpPr>
          <p:cNvPr id="3" name="ClipArt Placeholder 2"/>
          <p:cNvSpPr>
            <a:spLocks noGrp="1"/>
          </p:cNvSpPr>
          <p:nvPr>
            <p:ph type="clipArt" sz="half" idx="1"/>
          </p:nvPr>
        </p:nvSpPr>
        <p:spPr>
          <a:xfrm>
            <a:off x="228600" y="1981200"/>
            <a:ext cx="3619500" cy="4114800"/>
          </a:xfrm>
        </p:spPr>
        <p:txBody>
          <a:bodyPr/>
          <a:lstStyle/>
          <a:p>
            <a:r>
              <a:rPr lang="en-US"/>
              <a:t>Click icon to add online image</a:t>
            </a:r>
            <a:endParaRPr lang="en-GB" dirty="0"/>
          </a:p>
        </p:txBody>
      </p:sp>
      <p:sp>
        <p:nvSpPr>
          <p:cNvPr id="4" name="Text Placeholder 3"/>
          <p:cNvSpPr>
            <a:spLocks noGrp="1"/>
          </p:cNvSpPr>
          <p:nvPr>
            <p:ph type="body" sz="half" idx="2"/>
          </p:nvPr>
        </p:nvSpPr>
        <p:spPr>
          <a:xfrm>
            <a:off x="4000500" y="1981200"/>
            <a:ext cx="36195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a:xfrm>
            <a:off x="228600" y="6248400"/>
            <a:ext cx="1828800" cy="457200"/>
          </a:xfrm>
        </p:spPr>
        <p:txBody>
          <a:bodyPr/>
          <a:lstStyle>
            <a:lvl1pPr>
              <a:defRPr/>
            </a:lvl1pPr>
          </a:lstStyle>
          <a:p>
            <a:fld id="{38F70D43-B7BF-4D4B-A3D1-1E54A9469081}" type="datetime1">
              <a:rPr lang="en-US" smtClean="0"/>
              <a:t>2/3/2024</a:t>
            </a:fld>
            <a:endParaRPr lang="en-US"/>
          </a:p>
        </p:txBody>
      </p:sp>
      <p:sp>
        <p:nvSpPr>
          <p:cNvPr id="6" name="Footer Placeholder 5"/>
          <p:cNvSpPr>
            <a:spLocks noGrp="1"/>
          </p:cNvSpPr>
          <p:nvPr>
            <p:ph type="ftr" sz="quarter" idx="11"/>
          </p:nvPr>
        </p:nvSpPr>
        <p:spPr>
          <a:xfrm>
            <a:off x="2514600" y="6248400"/>
            <a:ext cx="3048000" cy="457200"/>
          </a:xfrm>
        </p:spPr>
        <p:txBody>
          <a:bodyPr/>
          <a:lstStyle>
            <a:lvl1pPr>
              <a:defRPr/>
            </a:lvl1pPr>
          </a:lstStyle>
          <a:p>
            <a:endParaRPr lang="en-US"/>
          </a:p>
        </p:txBody>
      </p:sp>
      <p:sp>
        <p:nvSpPr>
          <p:cNvPr id="7" name="Slide Number Placeholder 6"/>
          <p:cNvSpPr>
            <a:spLocks noGrp="1"/>
          </p:cNvSpPr>
          <p:nvPr>
            <p:ph type="sldNum" sz="quarter" idx="12"/>
          </p:nvPr>
        </p:nvSpPr>
        <p:spPr>
          <a:xfrm>
            <a:off x="6096000" y="6248400"/>
            <a:ext cx="1524000" cy="457200"/>
          </a:xfrm>
        </p:spPr>
        <p:txBody>
          <a:bodyPr/>
          <a:lstStyle>
            <a:lvl1pPr>
              <a:defRPr/>
            </a:lvl1pPr>
          </a:lstStyle>
          <a:p>
            <a:fld id="{24156550-698D-42C0-9A29-2EFA6FB7B1C1}" type="slidenum">
              <a:rPr lang="en-US" smtClean="0"/>
              <a:t>‹#›</a:t>
            </a:fld>
            <a:endParaRPr lang="en-US"/>
          </a:p>
        </p:txBody>
      </p:sp>
    </p:spTree>
    <p:extLst>
      <p:ext uri="{BB962C8B-B14F-4D97-AF65-F5344CB8AC3E}">
        <p14:creationId xmlns:p14="http://schemas.microsoft.com/office/powerpoint/2010/main" val="1481461429"/>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txAndClipArt">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1219200" y="304800"/>
            <a:ext cx="7772400" cy="1206500"/>
          </a:xfrm>
        </p:spPr>
        <p:txBody>
          <a:bodyPr/>
          <a:lstStyle/>
          <a:p>
            <a:r>
              <a:rPr lang="en-US"/>
              <a:t>Click to edit Master title style</a:t>
            </a:r>
            <a:endParaRPr lang="en-GB"/>
          </a:p>
        </p:txBody>
      </p:sp>
      <p:sp>
        <p:nvSpPr>
          <p:cNvPr id="3" name="Text Placeholder 2"/>
          <p:cNvSpPr>
            <a:spLocks noGrp="1"/>
          </p:cNvSpPr>
          <p:nvPr>
            <p:ph type="body" sz="half" idx="1"/>
          </p:nvPr>
        </p:nvSpPr>
        <p:spPr>
          <a:xfrm>
            <a:off x="1219200" y="1600200"/>
            <a:ext cx="38100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lipArt Placeholder 3"/>
          <p:cNvSpPr>
            <a:spLocks noGrp="1"/>
          </p:cNvSpPr>
          <p:nvPr>
            <p:ph type="clipArt" sz="half" idx="2"/>
          </p:nvPr>
        </p:nvSpPr>
        <p:spPr>
          <a:xfrm>
            <a:off x="5181600" y="1600200"/>
            <a:ext cx="3810000" cy="4495800"/>
          </a:xfrm>
        </p:spPr>
        <p:txBody>
          <a:bodyPr/>
          <a:lstStyle/>
          <a:p>
            <a:r>
              <a:rPr lang="en-US"/>
              <a:t>Click icon to add online image</a:t>
            </a:r>
            <a:endParaRPr lang="en-GB" dirty="0"/>
          </a:p>
        </p:txBody>
      </p:sp>
      <p:sp>
        <p:nvSpPr>
          <p:cNvPr id="5" name="Date Placeholder 4"/>
          <p:cNvSpPr>
            <a:spLocks noGrp="1"/>
          </p:cNvSpPr>
          <p:nvPr>
            <p:ph type="dt" sz="half" idx="10"/>
          </p:nvPr>
        </p:nvSpPr>
        <p:spPr>
          <a:xfrm>
            <a:off x="1143000" y="6400800"/>
            <a:ext cx="1905000" cy="457200"/>
          </a:xfrm>
        </p:spPr>
        <p:txBody>
          <a:bodyPr/>
          <a:lstStyle>
            <a:lvl1pPr>
              <a:defRPr/>
            </a:lvl1pPr>
          </a:lstStyle>
          <a:p>
            <a:fld id="{38F70D43-B7BF-4D4B-A3D1-1E54A9469081}" type="datetime1">
              <a:rPr lang="en-US" smtClean="0"/>
              <a:t>2/3/2024</a:t>
            </a:fld>
            <a:endParaRPr lang="en-US"/>
          </a:p>
        </p:txBody>
      </p:sp>
      <p:sp>
        <p:nvSpPr>
          <p:cNvPr id="6" name="Footer Placeholder 5"/>
          <p:cNvSpPr>
            <a:spLocks noGrp="1"/>
          </p:cNvSpPr>
          <p:nvPr>
            <p:ph type="ftr" sz="quarter" idx="11"/>
          </p:nvPr>
        </p:nvSpPr>
        <p:spPr>
          <a:xfrm>
            <a:off x="3581400" y="6400800"/>
            <a:ext cx="2895600" cy="457200"/>
          </a:xfrm>
        </p:spPr>
        <p:txBody>
          <a:bodyPr/>
          <a:lstStyle>
            <a:lvl1pPr>
              <a:defRPr/>
            </a:lvl1pPr>
          </a:lstStyle>
          <a:p>
            <a:endParaRPr lang="en-US"/>
          </a:p>
        </p:txBody>
      </p:sp>
      <p:sp>
        <p:nvSpPr>
          <p:cNvPr id="7" name="Slide Number Placeholder 6"/>
          <p:cNvSpPr>
            <a:spLocks noGrp="1"/>
          </p:cNvSpPr>
          <p:nvPr>
            <p:ph type="sldNum" sz="quarter" idx="12"/>
          </p:nvPr>
        </p:nvSpPr>
        <p:spPr>
          <a:xfrm>
            <a:off x="7239000" y="6400800"/>
            <a:ext cx="1905000" cy="457200"/>
          </a:xfrm>
        </p:spPr>
        <p:txBody>
          <a:bodyPr/>
          <a:lstStyle>
            <a:lvl1pPr>
              <a:defRPr/>
            </a:lvl1pPr>
          </a:lstStyle>
          <a:p>
            <a:fld id="{24156550-698D-42C0-9A29-2EFA6FB7B1C1}" type="slidenum">
              <a:rPr lang="en-US" smtClean="0"/>
              <a:t>‹#›</a:t>
            </a:fld>
            <a:endParaRPr lang="en-US"/>
          </a:p>
        </p:txBody>
      </p:sp>
    </p:spTree>
    <p:extLst>
      <p:ext uri="{BB962C8B-B14F-4D97-AF65-F5344CB8AC3E}">
        <p14:creationId xmlns:p14="http://schemas.microsoft.com/office/powerpoint/2010/main" val="859074560"/>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AndTx">
  <p:cSld name="Title, 2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44475"/>
            <a:ext cx="8385175" cy="1431925"/>
          </a:xfrm>
        </p:spPr>
        <p:txBody>
          <a:bodyPr/>
          <a:lstStyle/>
          <a:p>
            <a:r>
              <a:rPr lang="en-US"/>
              <a:t>Click to edit Master title style</a:t>
            </a:r>
            <a:endParaRPr lang="en-GB"/>
          </a:p>
        </p:txBody>
      </p:sp>
      <p:sp>
        <p:nvSpPr>
          <p:cNvPr id="3" name="Content Placeholder 2"/>
          <p:cNvSpPr>
            <a:spLocks noGrp="1"/>
          </p:cNvSpPr>
          <p:nvPr>
            <p:ph sz="quarter" idx="1"/>
          </p:nvPr>
        </p:nvSpPr>
        <p:spPr>
          <a:xfrm>
            <a:off x="838200" y="1905000"/>
            <a:ext cx="3927475" cy="2019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quarter" idx="2"/>
          </p:nvPr>
        </p:nvSpPr>
        <p:spPr>
          <a:xfrm>
            <a:off x="838200" y="4076700"/>
            <a:ext cx="3927475" cy="2019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half" idx="3"/>
          </p:nvPr>
        </p:nvSpPr>
        <p:spPr>
          <a:xfrm>
            <a:off x="4918075" y="1905000"/>
            <a:ext cx="3927475" cy="4191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Rectangle 11"/>
          <p:cNvSpPr>
            <a:spLocks noGrp="1" noChangeArrowheads="1"/>
          </p:cNvSpPr>
          <p:nvPr>
            <p:ph type="dt" sz="half" idx="10"/>
          </p:nvPr>
        </p:nvSpPr>
        <p:spPr>
          <a:ln/>
        </p:spPr>
        <p:txBody>
          <a:bodyPr/>
          <a:lstStyle>
            <a:lvl1pPr>
              <a:defRPr/>
            </a:lvl1pPr>
          </a:lstStyle>
          <a:p>
            <a:fld id="{38F70D43-B7BF-4D4B-A3D1-1E54A9469081}" type="datetime1">
              <a:rPr lang="en-US" smtClean="0"/>
              <a:t>2/3/2024</a:t>
            </a:fld>
            <a:endParaRPr lang="en-US"/>
          </a:p>
        </p:txBody>
      </p:sp>
      <p:sp>
        <p:nvSpPr>
          <p:cNvPr id="7" name="Rectangle 12"/>
          <p:cNvSpPr>
            <a:spLocks noGrp="1" noChangeArrowheads="1"/>
          </p:cNvSpPr>
          <p:nvPr>
            <p:ph type="ftr" sz="quarter" idx="11"/>
          </p:nvPr>
        </p:nvSpPr>
        <p:spPr>
          <a:ln/>
        </p:spPr>
        <p:txBody>
          <a:bodyPr/>
          <a:lstStyle>
            <a:lvl1pPr>
              <a:defRPr/>
            </a:lvl1pPr>
          </a:lstStyle>
          <a:p>
            <a:endParaRPr lang="en-US"/>
          </a:p>
        </p:txBody>
      </p:sp>
      <p:sp>
        <p:nvSpPr>
          <p:cNvPr id="8" name="Rectangle 13"/>
          <p:cNvSpPr>
            <a:spLocks noGrp="1" noChangeArrowheads="1"/>
          </p:cNvSpPr>
          <p:nvPr>
            <p:ph type="sldNum" sz="quarter" idx="12"/>
          </p:nvPr>
        </p:nvSpPr>
        <p:spPr>
          <a:ln/>
        </p:spPr>
        <p:txBody>
          <a:bodyPr/>
          <a:lstStyle>
            <a:lvl1pPr>
              <a:defRPr/>
            </a:lvl1pPr>
          </a:lstStyle>
          <a:p>
            <a:fld id="{24156550-698D-42C0-9A29-2EFA6FB7B1C1}" type="slidenum">
              <a:rPr lang="en-US" smtClean="0"/>
              <a:t>‹#›</a:t>
            </a:fld>
            <a:endParaRPr lang="en-US"/>
          </a:p>
        </p:txBody>
      </p:sp>
    </p:spTree>
    <p:extLst>
      <p:ext uri="{BB962C8B-B14F-4D97-AF65-F5344CB8AC3E}">
        <p14:creationId xmlns:p14="http://schemas.microsoft.com/office/powerpoint/2010/main" val="1213881819"/>
      </p:ext>
    </p:extLst>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8229600" cy="1371600"/>
          </a:xfrm>
        </p:spPr>
        <p:txBody>
          <a:bodyPr/>
          <a:lstStyle/>
          <a:p>
            <a:r>
              <a:rPr lang="en-GB"/>
              <a:t>Click to edit Master title style</a:t>
            </a:r>
            <a:endParaRPr lang="en-US"/>
          </a:p>
        </p:txBody>
      </p:sp>
      <p:sp>
        <p:nvSpPr>
          <p:cNvPr id="3" name="Text Placeholder 2"/>
          <p:cNvSpPr>
            <a:spLocks noGrp="1"/>
          </p:cNvSpPr>
          <p:nvPr>
            <p:ph type="body" sz="half" idx="1"/>
          </p:nvPr>
        </p:nvSpPr>
        <p:spPr>
          <a:xfrm>
            <a:off x="457200" y="1981200"/>
            <a:ext cx="4038600" cy="411480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p:cNvSpPr>
            <a:spLocks noGrp="1"/>
          </p:cNvSpPr>
          <p:nvPr>
            <p:ph sz="half" idx="2"/>
          </p:nvPr>
        </p:nvSpPr>
        <p:spPr>
          <a:xfrm>
            <a:off x="4648200" y="1981200"/>
            <a:ext cx="4038600" cy="411480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p:cNvSpPr>
            <a:spLocks noGrp="1"/>
          </p:cNvSpPr>
          <p:nvPr>
            <p:ph type="dt" sz="half" idx="10"/>
          </p:nvPr>
        </p:nvSpPr>
        <p:spPr>
          <a:xfrm>
            <a:off x="457200" y="6245225"/>
            <a:ext cx="2133600" cy="476250"/>
          </a:xfrm>
        </p:spPr>
        <p:txBody>
          <a:bodyPr/>
          <a:lstStyle>
            <a:lvl1pPr>
              <a:defRPr/>
            </a:lvl1pPr>
          </a:lstStyle>
          <a:p>
            <a:fld id="{DB943E06-0617-244E-8A4E-30A5347EBDAF}" type="slidenum">
              <a:rPr lang="en-US" smtClean="0"/>
              <a:pPr/>
              <a:t>‹#›</a:t>
            </a:fld>
            <a:endParaRPr lang="en-US" dirty="0"/>
          </a:p>
        </p:txBody>
      </p:sp>
    </p:spTree>
    <p:extLst>
      <p:ext uri="{BB962C8B-B14F-4D97-AF65-F5344CB8AC3E}">
        <p14:creationId xmlns:p14="http://schemas.microsoft.com/office/powerpoint/2010/main" val="200681662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714348" y="1000108"/>
            <a:ext cx="7715304" cy="1285884"/>
          </a:xfrm>
        </p:spPr>
        <p:txBody>
          <a:bodyPr/>
          <a:lstStyle>
            <a:lvl1pPr algn="l">
              <a:defRPr baseline="0">
                <a:solidFill>
                  <a:srgbClr val="00CCCC"/>
                </a:solidFill>
              </a:defRPr>
            </a:lvl1pPr>
          </a:lstStyle>
          <a:p>
            <a:r>
              <a:rPr lang="en-US" dirty="0"/>
              <a:t>School of Architecture, Computing and Engineering.</a:t>
            </a:r>
            <a:endParaRPr lang="en-GB" dirty="0"/>
          </a:p>
        </p:txBody>
      </p:sp>
      <p:sp>
        <p:nvSpPr>
          <p:cNvPr id="3" name="Subtitle 2"/>
          <p:cNvSpPr>
            <a:spLocks noGrp="1"/>
          </p:cNvSpPr>
          <p:nvPr>
            <p:ph type="subTitle" idx="1"/>
          </p:nvPr>
        </p:nvSpPr>
        <p:spPr>
          <a:xfrm>
            <a:off x="714348" y="2357430"/>
            <a:ext cx="6400800" cy="1752600"/>
          </a:xfrm>
        </p:spPr>
        <p:txBody>
          <a:bodyPr/>
          <a:lstStyle>
            <a:lvl1pPr marL="0" indent="0" algn="l">
              <a:buNone/>
              <a:defRPr>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GB" dirty="0"/>
          </a:p>
        </p:txBody>
      </p:sp>
      <p:sp>
        <p:nvSpPr>
          <p:cNvPr id="4" name="Date Placeholder 3"/>
          <p:cNvSpPr>
            <a:spLocks noGrp="1"/>
          </p:cNvSpPr>
          <p:nvPr>
            <p:ph type="dt" sz="half" idx="10"/>
          </p:nvPr>
        </p:nvSpPr>
        <p:spPr/>
        <p:txBody>
          <a:bodyPr/>
          <a:lstStyle/>
          <a:p>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4847F499-35EC-47F5-ADA8-AEB26AC70B62}" type="slidenum">
              <a:rPr lang="en-GB" smtClean="0"/>
              <a:pPr/>
              <a:t>‹#›</a:t>
            </a:fld>
            <a:endParaRPr lang="en-GB" dirty="0"/>
          </a:p>
        </p:txBody>
      </p:sp>
    </p:spTree>
    <p:extLst>
      <p:ext uri="{BB962C8B-B14F-4D97-AF65-F5344CB8AC3E}">
        <p14:creationId xmlns:p14="http://schemas.microsoft.com/office/powerpoint/2010/main" val="7609402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solidFill>
          <a:ln>
            <a:solidFill>
              <a:schemeClr val="bg2"/>
            </a:solidFill>
          </a:ln>
        </p:spPr>
        <p:txBody>
          <a:bodyPr/>
          <a:lstStyle>
            <a:lvl1pPr algn="l">
              <a:defRPr b="1"/>
            </a:lvl1pPr>
          </a:lstStyle>
          <a:p>
            <a:r>
              <a:rPr lang="en-US" dirty="0"/>
              <a:t>Click to edit Master title style</a:t>
            </a:r>
            <a:endParaRPr lang="en-GB" dirty="0"/>
          </a:p>
        </p:txBody>
      </p:sp>
      <p:sp>
        <p:nvSpPr>
          <p:cNvPr id="3" name="Content Placeholder 2"/>
          <p:cNvSpPr>
            <a:spLocks noGrp="1"/>
          </p:cNvSpPr>
          <p:nvPr>
            <p:ph idx="1"/>
          </p:nvPr>
        </p:nvSpPr>
        <p:spPr>
          <a:xfrm>
            <a:off x="500034" y="1500174"/>
            <a:ext cx="8229600" cy="4525963"/>
          </a:xfrm>
        </p:spPr>
        <p:txBody>
          <a:bodyPr/>
          <a:lstStyle>
            <a:lvl1pPr>
              <a:defRPr>
                <a:solidFill>
                  <a:srgbClr val="485E2A"/>
                </a:solidFill>
              </a:defRPr>
            </a:lvl1pPr>
            <a:lvl2pPr>
              <a:defRPr>
                <a:solidFill>
                  <a:srgbClr val="485E2A"/>
                </a:solidFill>
              </a:defRPr>
            </a:lvl2pPr>
            <a:lvl3pPr>
              <a:defRPr>
                <a:solidFill>
                  <a:srgbClr val="485E2A"/>
                </a:solidFill>
              </a:defRPr>
            </a:lvl3pPr>
            <a:lvl4pPr>
              <a:defRPr>
                <a:solidFill>
                  <a:srgbClr val="485E2A"/>
                </a:solidFill>
              </a:defRPr>
            </a:lvl4pPr>
            <a:lvl5pPr>
              <a:defRPr>
                <a:solidFill>
                  <a:srgbClr val="485E2A"/>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378299937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a:t>Click to edit Master title style</a:t>
            </a:r>
            <a:endParaRPr lang="en-GB" dirty="0"/>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24820934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a:t>Click to edit Master title style</a:t>
            </a:r>
            <a:endParaRPr lang="en-GB" dirty="0"/>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427705172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a:t>Click to edit Master title style</a:t>
            </a:r>
            <a:endParaRPr lang="en-GB" dirty="0"/>
          </a:p>
        </p:txBody>
      </p:sp>
    </p:spTree>
    <p:extLst>
      <p:ext uri="{BB962C8B-B14F-4D97-AF65-F5344CB8AC3E}">
        <p14:creationId xmlns:p14="http://schemas.microsoft.com/office/powerpoint/2010/main" val="232523042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571415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solidFill>
          <a:ln>
            <a:solidFill>
              <a:schemeClr val="bg2"/>
            </a:solidFill>
          </a:ln>
        </p:spPr>
        <p:txBody>
          <a:bodyPr/>
          <a:lstStyle>
            <a:lvl1pPr algn="l">
              <a:defRPr/>
            </a:lvl1pPr>
          </a:lstStyle>
          <a:p>
            <a:r>
              <a:rPr lang="en-US"/>
              <a:t>Click to edit Master title style</a:t>
            </a:r>
            <a:endParaRPr lang="en-GB" dirty="0"/>
          </a:p>
        </p:txBody>
      </p:sp>
      <p:sp>
        <p:nvSpPr>
          <p:cNvPr id="3" name="Content Placeholder 2"/>
          <p:cNvSpPr>
            <a:spLocks noGrp="1"/>
          </p:cNvSpPr>
          <p:nvPr>
            <p:ph idx="1"/>
          </p:nvPr>
        </p:nvSpPr>
        <p:spPr>
          <a:xfrm>
            <a:off x="500034" y="1500174"/>
            <a:ext cx="8229600" cy="4525963"/>
          </a:xfrm>
        </p:spPr>
        <p:txBody>
          <a:bodyPr/>
          <a:lstStyle>
            <a:lvl1pPr>
              <a:defRPr>
                <a:solidFill>
                  <a:srgbClr val="485E2A"/>
                </a:solidFill>
              </a:defRPr>
            </a:lvl1pPr>
            <a:lvl2pPr>
              <a:defRPr>
                <a:solidFill>
                  <a:srgbClr val="485E2A"/>
                </a:solidFill>
              </a:defRPr>
            </a:lvl2pPr>
            <a:lvl3pPr>
              <a:defRPr>
                <a:solidFill>
                  <a:srgbClr val="485E2A"/>
                </a:solidFill>
              </a:defRPr>
            </a:lvl3pPr>
            <a:lvl4pPr>
              <a:defRPr>
                <a:solidFill>
                  <a:srgbClr val="485E2A"/>
                </a:solidFill>
              </a:defRPr>
            </a:lvl4pPr>
            <a:lvl5pPr>
              <a:defRPr>
                <a:solidFill>
                  <a:srgbClr val="485E2A"/>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35515801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73427164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endParaRPr lang="en-GB"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08799851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7813"/>
            <a:ext cx="8229600" cy="1139825"/>
          </a:xfrm>
        </p:spPr>
        <p:txBody>
          <a:bodyPr/>
          <a:lstStyle/>
          <a:p>
            <a:r>
              <a:rPr lang="en-US"/>
              <a:t>Click to edit Master title style</a:t>
            </a:r>
            <a:endParaRPr lang="en-GB"/>
          </a:p>
        </p:txBody>
      </p:sp>
      <p:sp>
        <p:nvSpPr>
          <p:cNvPr id="3" name="Content Placeholder 2"/>
          <p:cNvSpPr>
            <a:spLocks noGrp="1"/>
          </p:cNvSpPr>
          <p:nvPr>
            <p:ph sz="half" idx="1"/>
          </p:nvPr>
        </p:nvSpPr>
        <p:spPr>
          <a:xfrm>
            <a:off x="457200" y="1600200"/>
            <a:ext cx="4038600" cy="45307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quarter" idx="2"/>
          </p:nvPr>
        </p:nvSpPr>
        <p:spPr>
          <a:xfrm>
            <a:off x="4648200" y="1600200"/>
            <a:ext cx="4038600" cy="2189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Content Placeholder 4"/>
          <p:cNvSpPr>
            <a:spLocks noGrp="1"/>
          </p:cNvSpPr>
          <p:nvPr>
            <p:ph sz="quarter" idx="3"/>
          </p:nvPr>
        </p:nvSpPr>
        <p:spPr>
          <a:xfrm>
            <a:off x="4648200" y="3941763"/>
            <a:ext cx="4038600" cy="21891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Rectangle 4"/>
          <p:cNvSpPr>
            <a:spLocks noGrp="1" noChangeArrowheads="1"/>
          </p:cNvSpPr>
          <p:nvPr>
            <p:ph type="dt" sz="half" idx="10"/>
          </p:nvPr>
        </p:nvSpPr>
        <p:spPr>
          <a:ln/>
        </p:spPr>
        <p:txBody>
          <a:bodyPr/>
          <a:lstStyle>
            <a:lvl1pPr>
              <a:defRPr/>
            </a:lvl1pPr>
          </a:lstStyle>
          <a:p>
            <a:pPr>
              <a:defRPr/>
            </a:pPr>
            <a:endParaRPr lang="en-GB" altLang="en-US" dirty="0"/>
          </a:p>
        </p:txBody>
      </p:sp>
      <p:sp>
        <p:nvSpPr>
          <p:cNvPr id="7" name="Rectangle 5"/>
          <p:cNvSpPr>
            <a:spLocks noGrp="1" noChangeArrowheads="1"/>
          </p:cNvSpPr>
          <p:nvPr>
            <p:ph type="ftr" sz="quarter" idx="11"/>
          </p:nvPr>
        </p:nvSpPr>
        <p:spPr>
          <a:ln/>
        </p:spPr>
        <p:txBody>
          <a:bodyPr/>
          <a:lstStyle>
            <a:lvl1pPr>
              <a:defRPr/>
            </a:lvl1pPr>
          </a:lstStyle>
          <a:p>
            <a:pPr>
              <a:defRPr/>
            </a:pPr>
            <a:endParaRPr lang="en-GB" altLang="en-US" dirty="0"/>
          </a:p>
        </p:txBody>
      </p:sp>
      <p:sp>
        <p:nvSpPr>
          <p:cNvPr id="8" name="Rectangle 6"/>
          <p:cNvSpPr>
            <a:spLocks noGrp="1" noChangeArrowheads="1"/>
          </p:cNvSpPr>
          <p:nvPr>
            <p:ph type="sldNum" sz="quarter" idx="12"/>
          </p:nvPr>
        </p:nvSpPr>
        <p:spPr>
          <a:ln/>
        </p:spPr>
        <p:txBody>
          <a:bodyPr/>
          <a:lstStyle>
            <a:lvl1pPr>
              <a:defRPr/>
            </a:lvl1pPr>
          </a:lstStyle>
          <a:p>
            <a:pPr>
              <a:defRPr/>
            </a:pPr>
            <a:fld id="{EB3E60A6-BBC3-4F8A-9947-AC134C13E015}" type="slidenum">
              <a:rPr lang="en-GB" altLang="en-US"/>
              <a:pPr>
                <a:defRPr/>
              </a:pPr>
              <a:t>‹#›</a:t>
            </a:fld>
            <a:endParaRPr lang="en-GB" altLang="en-US" dirty="0"/>
          </a:p>
        </p:txBody>
      </p:sp>
    </p:spTree>
    <p:extLst>
      <p:ext uri="{BB962C8B-B14F-4D97-AF65-F5344CB8AC3E}">
        <p14:creationId xmlns:p14="http://schemas.microsoft.com/office/powerpoint/2010/main" val="46132504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xAndClipArt" preserve="1">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1219200" y="304800"/>
            <a:ext cx="7772400" cy="1206500"/>
          </a:xfrm>
        </p:spPr>
        <p:txBody>
          <a:bodyPr/>
          <a:lstStyle/>
          <a:p>
            <a:r>
              <a:rPr lang="en-US"/>
              <a:t>Click to edit Master title style</a:t>
            </a:r>
            <a:endParaRPr lang="en-GB"/>
          </a:p>
        </p:txBody>
      </p:sp>
      <p:sp>
        <p:nvSpPr>
          <p:cNvPr id="3" name="Text Placeholder 2"/>
          <p:cNvSpPr>
            <a:spLocks noGrp="1"/>
          </p:cNvSpPr>
          <p:nvPr>
            <p:ph type="body" sz="half" idx="1"/>
          </p:nvPr>
        </p:nvSpPr>
        <p:spPr>
          <a:xfrm>
            <a:off x="1219200" y="1600200"/>
            <a:ext cx="38100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lipArt Placeholder 3"/>
          <p:cNvSpPr>
            <a:spLocks noGrp="1"/>
          </p:cNvSpPr>
          <p:nvPr>
            <p:ph type="clipArt" sz="half" idx="2"/>
          </p:nvPr>
        </p:nvSpPr>
        <p:spPr>
          <a:xfrm>
            <a:off x="5181600" y="1600200"/>
            <a:ext cx="3810000" cy="4495800"/>
          </a:xfrm>
        </p:spPr>
        <p:txBody>
          <a:bodyPr/>
          <a:lstStyle/>
          <a:p>
            <a:endParaRPr lang="en-GB" dirty="0"/>
          </a:p>
        </p:txBody>
      </p:sp>
      <p:sp>
        <p:nvSpPr>
          <p:cNvPr id="5" name="Date Placeholder 4"/>
          <p:cNvSpPr>
            <a:spLocks noGrp="1"/>
          </p:cNvSpPr>
          <p:nvPr>
            <p:ph type="dt" sz="half" idx="10"/>
          </p:nvPr>
        </p:nvSpPr>
        <p:spPr>
          <a:xfrm>
            <a:off x="1143000" y="6400800"/>
            <a:ext cx="1905000" cy="457200"/>
          </a:xfrm>
        </p:spPr>
        <p:txBody>
          <a:bodyPr/>
          <a:lstStyle>
            <a:lvl1pPr>
              <a:defRPr/>
            </a:lvl1pPr>
          </a:lstStyle>
          <a:p>
            <a:endParaRPr lang="en-US" dirty="0"/>
          </a:p>
        </p:txBody>
      </p:sp>
      <p:sp>
        <p:nvSpPr>
          <p:cNvPr id="6" name="Footer Placeholder 5"/>
          <p:cNvSpPr>
            <a:spLocks noGrp="1"/>
          </p:cNvSpPr>
          <p:nvPr>
            <p:ph type="ftr" sz="quarter" idx="11"/>
          </p:nvPr>
        </p:nvSpPr>
        <p:spPr>
          <a:xfrm>
            <a:off x="3581400" y="6400800"/>
            <a:ext cx="2895600" cy="457200"/>
          </a:xfrm>
        </p:spPr>
        <p:txBody>
          <a:bodyPr/>
          <a:lstStyle>
            <a:lvl1pPr>
              <a:defRPr/>
            </a:lvl1pPr>
          </a:lstStyle>
          <a:p>
            <a:endParaRPr lang="en-US" dirty="0"/>
          </a:p>
        </p:txBody>
      </p:sp>
      <p:sp>
        <p:nvSpPr>
          <p:cNvPr id="7" name="Slide Number Placeholder 6"/>
          <p:cNvSpPr>
            <a:spLocks noGrp="1"/>
          </p:cNvSpPr>
          <p:nvPr>
            <p:ph type="sldNum" sz="quarter" idx="12"/>
          </p:nvPr>
        </p:nvSpPr>
        <p:spPr>
          <a:xfrm>
            <a:off x="7239000" y="6400800"/>
            <a:ext cx="1905000" cy="457200"/>
          </a:xfrm>
        </p:spPr>
        <p:txBody>
          <a:bodyPr/>
          <a:lstStyle>
            <a:lvl1pPr>
              <a:defRPr/>
            </a:lvl1pPr>
          </a:lstStyle>
          <a:p>
            <a:fld id="{8E8CAEC1-FF50-43FD-BF3C-ED530B949B84}" type="slidenum">
              <a:rPr lang="en-US"/>
              <a:pPr/>
              <a:t>‹#›</a:t>
            </a:fld>
            <a:endParaRPr lang="en-US" dirty="0"/>
          </a:p>
        </p:txBody>
      </p:sp>
    </p:spTree>
    <p:extLst>
      <p:ext uri="{BB962C8B-B14F-4D97-AF65-F5344CB8AC3E}">
        <p14:creationId xmlns:p14="http://schemas.microsoft.com/office/powerpoint/2010/main" val="399713591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22238"/>
            <a:ext cx="7543800" cy="1295400"/>
          </a:xfrm>
        </p:spPr>
        <p:txBody>
          <a:bodyPr/>
          <a:lstStyle/>
          <a:p>
            <a:r>
              <a:rPr lang="en-US"/>
              <a:t>Click to edit Master title style</a:t>
            </a:r>
            <a:endParaRPr lang="en-GB"/>
          </a:p>
        </p:txBody>
      </p:sp>
      <p:sp>
        <p:nvSpPr>
          <p:cNvPr id="3" name="Text Placeholder 2"/>
          <p:cNvSpPr>
            <a:spLocks noGrp="1"/>
          </p:cNvSpPr>
          <p:nvPr>
            <p:ph type="body" sz="half" idx="1"/>
          </p:nvPr>
        </p:nvSpPr>
        <p:spPr>
          <a:xfrm>
            <a:off x="457200" y="1719263"/>
            <a:ext cx="4038600" cy="44116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648200" y="1719263"/>
            <a:ext cx="4038600" cy="44116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a:xfrm>
            <a:off x="457200" y="6248400"/>
            <a:ext cx="2133600" cy="457200"/>
          </a:xfrm>
        </p:spPr>
        <p:txBody>
          <a:bodyPr/>
          <a:lstStyle>
            <a:lvl1pPr>
              <a:defRPr/>
            </a:lvl1pPr>
          </a:lstStyle>
          <a:p>
            <a:endParaRPr lang="en-GB" altLang="en-US" dirty="0"/>
          </a:p>
        </p:txBody>
      </p:sp>
      <p:sp>
        <p:nvSpPr>
          <p:cNvPr id="6" name="Footer Placeholder 5"/>
          <p:cNvSpPr>
            <a:spLocks noGrp="1"/>
          </p:cNvSpPr>
          <p:nvPr>
            <p:ph type="ftr" sz="quarter" idx="11"/>
          </p:nvPr>
        </p:nvSpPr>
        <p:spPr>
          <a:xfrm>
            <a:off x="3124200" y="6248400"/>
            <a:ext cx="2895600" cy="457200"/>
          </a:xfrm>
        </p:spPr>
        <p:txBody>
          <a:bodyPr/>
          <a:lstStyle>
            <a:lvl1pPr>
              <a:defRPr/>
            </a:lvl1pPr>
          </a:lstStyle>
          <a:p>
            <a:endParaRPr lang="en-GB" altLang="en-US" dirty="0"/>
          </a:p>
        </p:txBody>
      </p:sp>
      <p:sp>
        <p:nvSpPr>
          <p:cNvPr id="7" name="Slide Number Placeholder 6"/>
          <p:cNvSpPr>
            <a:spLocks noGrp="1"/>
          </p:cNvSpPr>
          <p:nvPr>
            <p:ph type="sldNum" sz="quarter" idx="12"/>
          </p:nvPr>
        </p:nvSpPr>
        <p:spPr>
          <a:xfrm>
            <a:off x="6553200" y="6248400"/>
            <a:ext cx="2133600" cy="457200"/>
          </a:xfrm>
        </p:spPr>
        <p:txBody>
          <a:bodyPr/>
          <a:lstStyle>
            <a:lvl1pPr>
              <a:defRPr/>
            </a:lvl1pPr>
          </a:lstStyle>
          <a:p>
            <a:fld id="{67C4ABEA-728C-4B8D-87EF-CC3018C0CDC8}" type="slidenum">
              <a:rPr lang="en-GB" altLang="en-US"/>
              <a:pPr/>
              <a:t>‹#›</a:t>
            </a:fld>
            <a:endParaRPr lang="en-GB" altLang="en-US" dirty="0"/>
          </a:p>
        </p:txBody>
      </p:sp>
    </p:spTree>
    <p:extLst>
      <p:ext uri="{BB962C8B-B14F-4D97-AF65-F5344CB8AC3E}">
        <p14:creationId xmlns:p14="http://schemas.microsoft.com/office/powerpoint/2010/main" val="96343178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609600"/>
            <a:ext cx="7391400" cy="1143000"/>
          </a:xfrm>
        </p:spPr>
        <p:txBody>
          <a:bodyPr/>
          <a:lstStyle/>
          <a:p>
            <a:r>
              <a:rPr lang="en-US"/>
              <a:t>Click to edit Master title style</a:t>
            </a:r>
            <a:endParaRPr lang="en-GB"/>
          </a:p>
        </p:txBody>
      </p:sp>
      <p:sp>
        <p:nvSpPr>
          <p:cNvPr id="3" name="ClipArt Placeholder 2"/>
          <p:cNvSpPr>
            <a:spLocks noGrp="1"/>
          </p:cNvSpPr>
          <p:nvPr>
            <p:ph type="clipArt" sz="half" idx="1"/>
          </p:nvPr>
        </p:nvSpPr>
        <p:spPr>
          <a:xfrm>
            <a:off x="228600" y="1981200"/>
            <a:ext cx="3619500" cy="4114800"/>
          </a:xfrm>
        </p:spPr>
        <p:txBody>
          <a:bodyPr/>
          <a:lstStyle/>
          <a:p>
            <a:endParaRPr lang="en-GB" dirty="0"/>
          </a:p>
        </p:txBody>
      </p:sp>
      <p:sp>
        <p:nvSpPr>
          <p:cNvPr id="4" name="Text Placeholder 3"/>
          <p:cNvSpPr>
            <a:spLocks noGrp="1"/>
          </p:cNvSpPr>
          <p:nvPr>
            <p:ph type="body" sz="half" idx="2"/>
          </p:nvPr>
        </p:nvSpPr>
        <p:spPr>
          <a:xfrm>
            <a:off x="4000500" y="1981200"/>
            <a:ext cx="36195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a:xfrm>
            <a:off x="228600" y="6248400"/>
            <a:ext cx="1828800" cy="457200"/>
          </a:xfrm>
        </p:spPr>
        <p:txBody>
          <a:bodyPr/>
          <a:lstStyle>
            <a:lvl1pPr>
              <a:defRPr/>
            </a:lvl1pPr>
          </a:lstStyle>
          <a:p>
            <a:endParaRPr lang="en-US" dirty="0"/>
          </a:p>
        </p:txBody>
      </p:sp>
      <p:sp>
        <p:nvSpPr>
          <p:cNvPr id="6" name="Footer Placeholder 5"/>
          <p:cNvSpPr>
            <a:spLocks noGrp="1"/>
          </p:cNvSpPr>
          <p:nvPr>
            <p:ph type="ftr" sz="quarter" idx="11"/>
          </p:nvPr>
        </p:nvSpPr>
        <p:spPr>
          <a:xfrm>
            <a:off x="2514600" y="6248400"/>
            <a:ext cx="3048000" cy="457200"/>
          </a:xfrm>
        </p:spPr>
        <p:txBody>
          <a:bodyPr/>
          <a:lstStyle>
            <a:lvl1pPr>
              <a:defRPr/>
            </a:lvl1pPr>
          </a:lstStyle>
          <a:p>
            <a:endParaRPr lang="en-US" dirty="0"/>
          </a:p>
        </p:txBody>
      </p:sp>
      <p:sp>
        <p:nvSpPr>
          <p:cNvPr id="7" name="Slide Number Placeholder 6"/>
          <p:cNvSpPr>
            <a:spLocks noGrp="1"/>
          </p:cNvSpPr>
          <p:nvPr>
            <p:ph type="sldNum" sz="quarter" idx="12"/>
          </p:nvPr>
        </p:nvSpPr>
        <p:spPr>
          <a:xfrm>
            <a:off x="6096000" y="6248400"/>
            <a:ext cx="1524000" cy="457200"/>
          </a:xfrm>
        </p:spPr>
        <p:txBody>
          <a:bodyPr/>
          <a:lstStyle>
            <a:lvl1pPr>
              <a:defRPr/>
            </a:lvl1pPr>
          </a:lstStyle>
          <a:p>
            <a:fld id="{BF18370C-04A4-4510-B0E3-621BE6891E85}" type="slidenum">
              <a:rPr lang="en-US"/>
              <a:pPr/>
              <a:t>‹#›</a:t>
            </a:fld>
            <a:endParaRPr lang="en-US" dirty="0"/>
          </a:p>
        </p:txBody>
      </p:sp>
    </p:spTree>
    <p:extLst>
      <p:ext uri="{BB962C8B-B14F-4D97-AF65-F5344CB8AC3E}">
        <p14:creationId xmlns:p14="http://schemas.microsoft.com/office/powerpoint/2010/main" val="41783046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a:t>Click to edit Master title style</a:t>
            </a:r>
            <a:endParaRPr lang="en-GB" dirty="0"/>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6625143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a:t>Click to edit Master title style</a:t>
            </a:r>
            <a:endParaRPr lang="en-GB" dirty="0"/>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8479979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a:t>Click to edit Master title style</a:t>
            </a:r>
            <a:endParaRPr lang="en-GB" dirty="0"/>
          </a:p>
        </p:txBody>
      </p:sp>
    </p:spTree>
    <p:extLst>
      <p:ext uri="{BB962C8B-B14F-4D97-AF65-F5344CB8AC3E}">
        <p14:creationId xmlns:p14="http://schemas.microsoft.com/office/powerpoint/2010/main" val="16986316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016864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9659578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GB"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4315708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AndTwoObj">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7813"/>
            <a:ext cx="8229600" cy="1139825"/>
          </a:xfrm>
        </p:spPr>
        <p:txBody>
          <a:bodyPr/>
          <a:lstStyle/>
          <a:p>
            <a:r>
              <a:rPr lang="en-US"/>
              <a:t>Click to edit Master title style</a:t>
            </a:r>
            <a:endParaRPr lang="en-GB"/>
          </a:p>
        </p:txBody>
      </p:sp>
      <p:sp>
        <p:nvSpPr>
          <p:cNvPr id="3" name="Content Placeholder 2"/>
          <p:cNvSpPr>
            <a:spLocks noGrp="1"/>
          </p:cNvSpPr>
          <p:nvPr>
            <p:ph sz="half" idx="1"/>
          </p:nvPr>
        </p:nvSpPr>
        <p:spPr>
          <a:xfrm>
            <a:off x="457200" y="1600200"/>
            <a:ext cx="4038600" cy="45307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quarter" idx="2"/>
          </p:nvPr>
        </p:nvSpPr>
        <p:spPr>
          <a:xfrm>
            <a:off x="4648200" y="1600200"/>
            <a:ext cx="4038600" cy="2189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Content Placeholder 4"/>
          <p:cNvSpPr>
            <a:spLocks noGrp="1"/>
          </p:cNvSpPr>
          <p:nvPr>
            <p:ph sz="quarter" idx="3"/>
          </p:nvPr>
        </p:nvSpPr>
        <p:spPr>
          <a:xfrm>
            <a:off x="4648200" y="3941763"/>
            <a:ext cx="4038600" cy="21891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Rectangle 4"/>
          <p:cNvSpPr>
            <a:spLocks noGrp="1" noChangeArrowheads="1"/>
          </p:cNvSpPr>
          <p:nvPr>
            <p:ph type="dt" sz="half" idx="10"/>
          </p:nvPr>
        </p:nvSpPr>
        <p:spPr>
          <a:ln/>
        </p:spPr>
        <p:txBody>
          <a:bodyPr/>
          <a:lstStyle>
            <a:lvl1pPr>
              <a:defRPr/>
            </a:lvl1pPr>
          </a:lstStyle>
          <a:p>
            <a:fld id="{38F70D43-B7BF-4D4B-A3D1-1E54A9469081}" type="datetime1">
              <a:rPr lang="en-US" smtClean="0"/>
              <a:t>2/3/2024</a:t>
            </a:fld>
            <a:endParaRPr lang="en-US"/>
          </a:p>
        </p:txBody>
      </p:sp>
      <p:sp>
        <p:nvSpPr>
          <p:cNvPr id="7" name="Rectangle 5"/>
          <p:cNvSpPr>
            <a:spLocks noGrp="1" noChangeArrowheads="1"/>
          </p:cNvSpPr>
          <p:nvPr>
            <p:ph type="ftr" sz="quarter" idx="11"/>
          </p:nvPr>
        </p:nvSpPr>
        <p:spPr>
          <a:ln/>
        </p:spPr>
        <p:txBody>
          <a:bodyPr/>
          <a:lstStyle>
            <a:lvl1pPr>
              <a:defRPr/>
            </a:lvl1pPr>
          </a:lstStyle>
          <a:p>
            <a:endParaRPr lang="en-US"/>
          </a:p>
        </p:txBody>
      </p:sp>
      <p:sp>
        <p:nvSpPr>
          <p:cNvPr id="8" name="Rectangle 6"/>
          <p:cNvSpPr>
            <a:spLocks noGrp="1" noChangeArrowheads="1"/>
          </p:cNvSpPr>
          <p:nvPr>
            <p:ph type="sldNum" sz="quarter" idx="12"/>
          </p:nvPr>
        </p:nvSpPr>
        <p:spPr>
          <a:ln/>
        </p:spPr>
        <p:txBody>
          <a:bodyPr/>
          <a:lstStyle>
            <a:lvl1pPr>
              <a:defRPr/>
            </a:lvl1pPr>
          </a:lstStyle>
          <a:p>
            <a:fld id="{24156550-698D-42C0-9A29-2EFA6FB7B1C1}" type="slidenum">
              <a:rPr lang="en-US" smtClean="0"/>
              <a:t>‹#›</a:t>
            </a:fld>
            <a:endParaRPr lang="en-US"/>
          </a:p>
        </p:txBody>
      </p:sp>
    </p:spTree>
    <p:extLst>
      <p:ext uri="{BB962C8B-B14F-4D97-AF65-F5344CB8AC3E}">
        <p14:creationId xmlns:p14="http://schemas.microsoft.com/office/powerpoint/2010/main" val="1823184122"/>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theme" Target="../theme/theme2.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endParaRPr lang="en-GB"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8F70D43-B7BF-4D4B-A3D1-1E54A9469081}" type="datetime1">
              <a:rPr lang="en-US" smtClean="0"/>
              <a:t>2/3/2024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4156550-698D-42C0-9A29-2EFA6FB7B1C1}" type="slidenum">
              <a:rPr lang="en-US" smtClean="0"/>
              <a:t>‹#›</a:t>
            </a:fld>
            <a:endParaRPr lang="en-US"/>
          </a:p>
        </p:txBody>
      </p:sp>
    </p:spTree>
    <p:extLst>
      <p:ext uri="{BB962C8B-B14F-4D97-AF65-F5344CB8AC3E}">
        <p14:creationId xmlns:p14="http://schemas.microsoft.com/office/powerpoint/2010/main" val="2250279508"/>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Lst>
  <p:hf hdr="0" ftr="0" dt="0"/>
  <p:txStyles>
    <p:titleStyle>
      <a:lvl1pPr algn="l"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a:t>Click to edit Master title style</a:t>
            </a:r>
            <a:endParaRPr lang="en-GB"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GB"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47F499-35EC-47F5-ADA8-AEB26AC70B62}" type="slidenum">
              <a:rPr lang="en-GB" smtClean="0"/>
              <a:pPr/>
              <a:t>‹#›</a:t>
            </a:fld>
            <a:endParaRPr lang="en-GB" dirty="0"/>
          </a:p>
        </p:txBody>
      </p:sp>
      <p:pic>
        <p:nvPicPr>
          <p:cNvPr id="8" name="Picture 7" descr="A close up of a logo&#10;&#10;Description automatically generated">
            <a:extLst>
              <a:ext uri="{FF2B5EF4-FFF2-40B4-BE49-F238E27FC236}">
                <a16:creationId xmlns:a16="http://schemas.microsoft.com/office/drawing/2014/main" id="{7B49D068-28AC-4884-8E0B-257B7E49E75E}"/>
              </a:ext>
            </a:extLst>
          </p:cNvPr>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0" y="5975380"/>
            <a:ext cx="9144000" cy="1187420"/>
          </a:xfrm>
          <a:prstGeom prst="rect">
            <a:avLst/>
          </a:prstGeom>
        </p:spPr>
      </p:pic>
    </p:spTree>
    <p:extLst>
      <p:ext uri="{BB962C8B-B14F-4D97-AF65-F5344CB8AC3E}">
        <p14:creationId xmlns:p14="http://schemas.microsoft.com/office/powerpoint/2010/main" val="345921863"/>
      </p:ext>
    </p:extLst>
  </p:cSld>
  <p:clrMap bg1="lt1" tx1="dk1" bg2="lt2" tx2="dk2" accent1="accent1" accent2="accent2" accent3="accent3" accent4="accent4" accent5="accent5" accent6="accent6" hlink="hlink" folHlink="folHlink"/>
  <p:sldLayoutIdLst>
    <p:sldLayoutId id="2147483692" r:id="rId1"/>
    <p:sldLayoutId id="2147483693" r:id="rId2"/>
    <p:sldLayoutId id="2147483694" r:id="rId3"/>
    <p:sldLayoutId id="2147483695" r:id="rId4"/>
    <p:sldLayoutId id="2147483696" r:id="rId5"/>
    <p:sldLayoutId id="2147483697" r:id="rId6"/>
    <p:sldLayoutId id="2147483698" r:id="rId7"/>
    <p:sldLayoutId id="2147483699" r:id="rId8"/>
    <p:sldLayoutId id="2147483700" r:id="rId9"/>
    <p:sldLayoutId id="2147483701" r:id="rId10"/>
    <p:sldLayoutId id="2147483702" r:id="rId11"/>
    <p:sldLayoutId id="2147483703" r:id="rId12"/>
  </p:sldLayoutIdLst>
  <p:hf hdr="0" dt="0"/>
  <p:txStyles>
    <p:titleStyle>
      <a:lvl1pPr algn="l" defTabSz="914400" rtl="0" eaLnBrk="1" latinLnBrk="0" hangingPunct="1">
        <a:spcBef>
          <a:spcPct val="0"/>
        </a:spcBef>
        <a:buNone/>
        <a:defRPr sz="4400" kern="1200">
          <a:solidFill>
            <a:srgbClr val="00CCCC"/>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5.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15.xml"/><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5.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xml"/><Relationship Id="rId1" Type="http://schemas.openxmlformats.org/officeDocument/2006/relationships/slideLayout" Target="../slideLayouts/slideLayout15.xml"/><Relationship Id="rId5" Type="http://schemas.openxmlformats.org/officeDocument/2006/relationships/image" Target="../media/image34.jpeg"/><Relationship Id="rId4" Type="http://schemas.openxmlformats.org/officeDocument/2006/relationships/image" Target="../media/image33.png"/></Relationships>
</file>

<file path=ppt/slides/_rels/slide3.xml.rels><?xml version="1.0" encoding="UTF-8" standalone="yes"?>
<Relationships xmlns="http://schemas.openxmlformats.org/package/2006/relationships"><Relationship Id="rId3" Type="http://schemas.openxmlformats.org/officeDocument/2006/relationships/hyperlink" Target="http://the1709blog.blogspot.com/2010/04/limited-term-assignments-reader-writes.html" TargetMode="External"/><Relationship Id="rId2" Type="http://schemas.openxmlformats.org/officeDocument/2006/relationships/image" Target="../media/image5.png"/><Relationship Id="rId1" Type="http://schemas.openxmlformats.org/officeDocument/2006/relationships/slideLayout" Target="../slideLayouts/slideLayout15.xml"/><Relationship Id="rId4" Type="http://schemas.openxmlformats.org/officeDocument/2006/relationships/hyperlink" Target="https://creativecommons.org/licenses/by/3.0/"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5.xml"/></Relationships>
</file>

<file path=ppt/slides/_rels/slide4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0.xml"/><Relationship Id="rId1" Type="http://schemas.openxmlformats.org/officeDocument/2006/relationships/slideLayout" Target="../slideLayouts/slideLayout15.xml"/><Relationship Id="rId5" Type="http://schemas.openxmlformats.org/officeDocument/2006/relationships/image" Target="../media/image46.png"/><Relationship Id="rId4" Type="http://schemas.openxmlformats.org/officeDocument/2006/relationships/image" Target="../media/image45.png"/></Relationships>
</file>

<file path=ppt/slides/_rels/slide4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4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5.xml"/></Relationships>
</file>

<file path=ppt/slides/_rels/slide4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5.xml"/></Relationships>
</file>

<file path=ppt/slides/_rels/slide4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5.xml"/></Relationships>
</file>

<file path=ppt/slides/_rels/slide45.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png"/><Relationship Id="rId1" Type="http://schemas.openxmlformats.org/officeDocument/2006/relationships/slideLayout" Target="../slideLayouts/slideLayout1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8.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15.xml"/></Relationships>
</file>

<file path=ppt/slides/_rels/slide4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5.xml"/></Relationships>
</file>

<file path=ppt/slides/_rels/slide5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5.xml"/></Relationships>
</file>

<file path=ppt/slides/_rels/slide5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5.xml"/></Relationships>
</file>

<file path=ppt/slides/_rels/slide5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5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5.xml"/></Relationships>
</file>

<file path=ppt/slides/_rels/slide5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5.xml"/></Relationships>
</file>

<file path=ppt/slides/_rels/slide5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5.xml"/></Relationships>
</file>

<file path=ppt/slides/_rels/slide5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5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5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5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hyperlink" Target="https://geobrava.wordpress.com/2019/06/06/innovation-capital-an-emerging-source-of-competitive-advantage/" TargetMode="External"/><Relationship Id="rId2" Type="http://schemas.openxmlformats.org/officeDocument/2006/relationships/image" Target="../media/image8.jpeg"/><Relationship Id="rId1" Type="http://schemas.openxmlformats.org/officeDocument/2006/relationships/slideLayout" Target="../slideLayouts/slideLayout15.xml"/><Relationship Id="rId4" Type="http://schemas.openxmlformats.org/officeDocument/2006/relationships/hyperlink" Target="https://creativecommons.org/licenses/by-sa/3.0/" TargetMode="External"/></Relationships>
</file>

<file path=ppt/slides/_rels/slide6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7.xml"/><Relationship Id="rId1" Type="http://schemas.openxmlformats.org/officeDocument/2006/relationships/slideLayout" Target="../slideLayouts/slideLayout15.xml"/><Relationship Id="rId4" Type="http://schemas.openxmlformats.org/officeDocument/2006/relationships/image" Target="../media/image65.png"/></Relationships>
</file>

<file path=ppt/slides/_rels/slide6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6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6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6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1.xml"/><Relationship Id="rId1" Type="http://schemas.openxmlformats.org/officeDocument/2006/relationships/slideLayout" Target="../slideLayouts/slideLayout15.xml"/><Relationship Id="rId4" Type="http://schemas.openxmlformats.org/officeDocument/2006/relationships/image" Target="../media/image70.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32">
            <a:extLst>
              <a:ext uri="{FF2B5EF4-FFF2-40B4-BE49-F238E27FC236}">
                <a16:creationId xmlns:a16="http://schemas.microsoft.com/office/drawing/2014/main" id="{89C7C538-9A5B-6C48-AA95-421C3EA87AA2}"/>
              </a:ext>
            </a:extLst>
          </p:cNvPr>
          <p:cNvSpPr/>
          <p:nvPr/>
        </p:nvSpPr>
        <p:spPr>
          <a:xfrm>
            <a:off x="476251" y="2181303"/>
            <a:ext cx="257337" cy="4676073"/>
          </a:xfrm>
          <a:custGeom>
            <a:avLst/>
            <a:gdLst/>
            <a:ahLst/>
            <a:cxnLst/>
            <a:rect l="l" t="t" r="r" b="b"/>
            <a:pathLst>
              <a:path w="565785" h="10455910">
                <a:moveTo>
                  <a:pt x="0" y="10455692"/>
                </a:moveTo>
                <a:lnTo>
                  <a:pt x="565427" y="10455692"/>
                </a:lnTo>
                <a:lnTo>
                  <a:pt x="565427" y="0"/>
                </a:lnTo>
                <a:lnTo>
                  <a:pt x="0" y="0"/>
                </a:lnTo>
                <a:lnTo>
                  <a:pt x="0" y="10455692"/>
                </a:lnTo>
                <a:close/>
              </a:path>
            </a:pathLst>
          </a:custGeom>
          <a:solidFill>
            <a:srgbClr val="333333"/>
          </a:solidFill>
        </p:spPr>
        <p:txBody>
          <a:bodyPr wrap="square" lIns="0" tIns="0" rIns="0" bIns="0" rtlCol="0"/>
          <a:lstStyle/>
          <a:p>
            <a:pPr marL="0" marR="0" lvl="0" indent="0" algn="l" defTabSz="415778" rtl="0" eaLnBrk="1" fontAlgn="auto" latinLnBrk="0" hangingPunct="1">
              <a:lnSpc>
                <a:spcPct val="100000"/>
              </a:lnSpc>
              <a:spcBef>
                <a:spcPts val="0"/>
              </a:spcBef>
              <a:spcAft>
                <a:spcPts val="0"/>
              </a:spcAft>
              <a:buClrTx/>
              <a:buSzTx/>
              <a:buFontTx/>
              <a:buNone/>
              <a:tabLst/>
              <a:defRPr/>
            </a:pPr>
            <a:endParaRPr kumimoji="0" sz="818" b="0" i="0" u="none" strike="noStrike" kern="1200" cap="none" spc="0" normalizeH="0" baseline="0" noProof="0" dirty="0">
              <a:ln>
                <a:noFill/>
              </a:ln>
              <a:solidFill>
                <a:srgbClr val="272625"/>
              </a:solidFill>
              <a:effectLst/>
              <a:uLnTx/>
              <a:uFillTx/>
              <a:latin typeface="Calibri"/>
              <a:ea typeface="+mn-ea"/>
              <a:cs typeface="+mn-cs"/>
            </a:endParaRPr>
          </a:p>
        </p:txBody>
      </p:sp>
      <p:sp>
        <p:nvSpPr>
          <p:cNvPr id="3" name="object 33">
            <a:extLst>
              <a:ext uri="{FF2B5EF4-FFF2-40B4-BE49-F238E27FC236}">
                <a16:creationId xmlns:a16="http://schemas.microsoft.com/office/drawing/2014/main" id="{0F171885-E775-164F-8786-3F66DB33BD15}"/>
              </a:ext>
            </a:extLst>
          </p:cNvPr>
          <p:cNvSpPr txBox="1"/>
          <p:nvPr/>
        </p:nvSpPr>
        <p:spPr>
          <a:xfrm>
            <a:off x="1143000" y="2181303"/>
            <a:ext cx="7328368" cy="1910075"/>
          </a:xfrm>
          <a:prstGeom prst="rect">
            <a:avLst/>
          </a:prstGeom>
        </p:spPr>
        <p:txBody>
          <a:bodyPr vert="horz" wrap="square" lIns="0" tIns="0" rIns="0" bIns="0" rtlCol="0">
            <a:spAutoFit/>
          </a:bodyPr>
          <a:lstStyle/>
          <a:p>
            <a:pPr marL="5776" marR="2310" lvl="0" defTabSz="415778">
              <a:lnSpc>
                <a:spcPct val="70700"/>
              </a:lnSpc>
              <a:defRPr/>
            </a:pPr>
            <a:r>
              <a:rPr lang="en-US" sz="4457" b="1" spc="-48" dirty="0">
                <a:solidFill>
                  <a:srgbClr val="00CCCC"/>
                </a:solidFill>
                <a:latin typeface="Founders Grotesk Cond Bold"/>
                <a:cs typeface="Founders Grotesk Cond Bold"/>
              </a:rPr>
              <a:t>CN4005 Lesson 2 : IT Technology innovations</a:t>
            </a:r>
          </a:p>
          <a:p>
            <a:pPr marL="5776" marR="2310" lvl="0" defTabSz="415778">
              <a:lnSpc>
                <a:spcPct val="70700"/>
              </a:lnSpc>
              <a:defRPr/>
            </a:pPr>
            <a:r>
              <a:rPr kumimoji="0" lang="en-GB" sz="2800" b="0" i="0" u="none" strike="noStrike" kern="1200" cap="none" spc="-2" normalizeH="0" baseline="0" noProof="0" dirty="0">
                <a:ln>
                  <a:noFill/>
                </a:ln>
                <a:solidFill>
                  <a:srgbClr val="272625"/>
                </a:solidFill>
                <a:effectLst/>
                <a:uLnTx/>
                <a:uFillTx/>
                <a:latin typeface="Founders Grotesk Cond Bold"/>
                <a:ea typeface="+mn-ea"/>
                <a:cs typeface="Founders Grotesk Light"/>
              </a:rPr>
              <a:t>Dr Fadi Safieddine</a:t>
            </a:r>
          </a:p>
          <a:p>
            <a:pPr marL="5776" marR="2310" lvl="0" defTabSz="415778">
              <a:lnSpc>
                <a:spcPct val="70700"/>
              </a:lnSpc>
              <a:defRPr/>
            </a:pPr>
            <a:endParaRPr lang="en-GB" sz="2800" spc="-2" dirty="0">
              <a:solidFill>
                <a:srgbClr val="272625"/>
              </a:solidFill>
              <a:latin typeface="Founders Grotesk Cond Bold"/>
              <a:cs typeface="Founders Grotesk Light"/>
            </a:endParaRPr>
          </a:p>
          <a:p>
            <a:pPr marL="5776" marR="2310" lvl="0" defTabSz="415778">
              <a:lnSpc>
                <a:spcPct val="70700"/>
              </a:lnSpc>
              <a:defRPr/>
            </a:pPr>
            <a:endParaRPr kumimoji="0" lang="en-GB" sz="2800" b="0" i="0" u="none" strike="noStrike" kern="1200" cap="none" spc="-2" normalizeH="0" baseline="0" noProof="0" dirty="0">
              <a:ln>
                <a:noFill/>
              </a:ln>
              <a:solidFill>
                <a:srgbClr val="272625"/>
              </a:solidFill>
              <a:effectLst/>
              <a:uLnTx/>
              <a:uFillTx/>
              <a:latin typeface="Founders Grotesk Cond Bold"/>
              <a:ea typeface="+mn-ea"/>
              <a:cs typeface="Founders Grotesk Light"/>
            </a:endParaRPr>
          </a:p>
        </p:txBody>
      </p:sp>
      <p:sp>
        <p:nvSpPr>
          <p:cNvPr id="6" name="Slide Number Placeholder 3">
            <a:extLst>
              <a:ext uri="{FF2B5EF4-FFF2-40B4-BE49-F238E27FC236}">
                <a16:creationId xmlns:a16="http://schemas.microsoft.com/office/drawing/2014/main" id="{72786E4B-CA9D-4BE2-9677-32F74E08A1D1}"/>
              </a:ext>
            </a:extLst>
          </p:cNvPr>
          <p:cNvSpPr txBox="1">
            <a:spLocks/>
          </p:cNvSpPr>
          <p:nvPr/>
        </p:nvSpPr>
        <p:spPr>
          <a:xfrm>
            <a:off x="-1143000" y="6492875"/>
            <a:ext cx="2133600" cy="365125"/>
          </a:xfrm>
          <a:prstGeom prst="rect">
            <a:avLst/>
          </a:prstGeom>
        </p:spPr>
        <p:txBody>
          <a:bodyPr wrap="square" lIns="0" tIns="0" rIns="0" bIns="0">
            <a:spAutoFit/>
          </a:bodyPr>
          <a:lstStyle>
            <a:defPPr>
              <a:defRPr lang="en-US"/>
            </a:defPPr>
            <a:lvl1pPr algn="r" rtl="0" eaLnBrk="0" fontAlgn="base" hangingPunct="0">
              <a:spcBef>
                <a:spcPct val="0"/>
              </a:spcBef>
              <a:spcAft>
                <a:spcPct val="0"/>
              </a:spcAft>
              <a:defRPr kern="1200">
                <a:solidFill>
                  <a:schemeClr val="tx1">
                    <a:tint val="75000"/>
                  </a:schemeClr>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84343C84-7574-4DDA-BCFB-8D316A6A86D0}" type="slidenum">
              <a:rPr kumimoji="0" lang="en-US" sz="2000" b="1" i="0" u="none" strike="noStrike" kern="1200" cap="none" spc="0" normalizeH="0" baseline="0" noProof="0" smtClean="0">
                <a:ln>
                  <a:noFill/>
                </a:ln>
                <a:solidFill>
                  <a:srgbClr val="33471C"/>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2000" b="1" i="0" u="none" strike="noStrike" kern="1200" cap="none" spc="0" normalizeH="0" baseline="0" noProof="0" dirty="0">
              <a:ln>
                <a:noFill/>
              </a:ln>
              <a:solidFill>
                <a:srgbClr val="33471C"/>
              </a:solidFill>
              <a:effectLst/>
              <a:uLnTx/>
              <a:uFillTx/>
              <a:latin typeface="Arial"/>
              <a:ea typeface="+mn-ea"/>
              <a:cs typeface="+mn-cs"/>
            </a:endParaRPr>
          </a:p>
        </p:txBody>
      </p:sp>
      <p:pic>
        <p:nvPicPr>
          <p:cNvPr id="7" name="Picture 6" descr="A close up of a logo&#10;&#10;Description automatically generated">
            <a:extLst>
              <a:ext uri="{FF2B5EF4-FFF2-40B4-BE49-F238E27FC236}">
                <a16:creationId xmlns:a16="http://schemas.microsoft.com/office/drawing/2014/main" id="{CAE44DB4-7E87-4ECD-9BB0-9F0CAC3527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6632"/>
            <a:ext cx="9144000" cy="1187420"/>
          </a:xfrm>
          <a:prstGeom prst="rect">
            <a:avLst/>
          </a:prstGeom>
        </p:spPr>
      </p:pic>
    </p:spTree>
    <p:extLst>
      <p:ext uri="{BB962C8B-B14F-4D97-AF65-F5344CB8AC3E}">
        <p14:creationId xmlns:p14="http://schemas.microsoft.com/office/powerpoint/2010/main" val="32130028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867396-7A42-44D4-8388-F43753A6FF2B}"/>
              </a:ext>
            </a:extLst>
          </p:cNvPr>
          <p:cNvSpPr>
            <a:spLocks noGrp="1"/>
          </p:cNvSpPr>
          <p:nvPr>
            <p:ph type="title"/>
          </p:nvPr>
        </p:nvSpPr>
        <p:spPr/>
        <p:txBody>
          <a:bodyPr>
            <a:normAutofit/>
          </a:bodyPr>
          <a:lstStyle/>
          <a:p>
            <a:r>
              <a:rPr lang="en-GB" dirty="0"/>
              <a:t>End of Part 1</a:t>
            </a:r>
          </a:p>
        </p:txBody>
      </p:sp>
      <p:sp>
        <p:nvSpPr>
          <p:cNvPr id="3" name="Content Placeholder 2">
            <a:extLst>
              <a:ext uri="{FF2B5EF4-FFF2-40B4-BE49-F238E27FC236}">
                <a16:creationId xmlns:a16="http://schemas.microsoft.com/office/drawing/2014/main" id="{B3F65359-EDD5-419D-9D61-492BD0E94B07}"/>
              </a:ext>
            </a:extLst>
          </p:cNvPr>
          <p:cNvSpPr>
            <a:spLocks noGrp="1"/>
          </p:cNvSpPr>
          <p:nvPr>
            <p:ph idx="1"/>
          </p:nvPr>
        </p:nvSpPr>
        <p:spPr/>
        <p:txBody>
          <a:bodyPr/>
          <a:lstStyle/>
          <a:p>
            <a:r>
              <a:rPr lang="en-GB" b="1" dirty="0"/>
              <a:t>Activity 2.1. Who do you contact if you have any questions about:</a:t>
            </a:r>
          </a:p>
          <a:p>
            <a:pPr lvl="1"/>
            <a:r>
              <a:rPr lang="en-GB" dirty="0"/>
              <a:t>How to do the assignment?</a:t>
            </a:r>
          </a:p>
          <a:p>
            <a:pPr lvl="1"/>
            <a:r>
              <a:rPr lang="en-GB" dirty="0"/>
              <a:t>How to organise your groups?</a:t>
            </a:r>
          </a:p>
          <a:p>
            <a:pPr lvl="1"/>
            <a:r>
              <a:rPr lang="en-GB" dirty="0"/>
              <a:t>How your assignment will be graded? </a:t>
            </a:r>
          </a:p>
        </p:txBody>
      </p:sp>
    </p:spTree>
    <p:extLst>
      <p:ext uri="{BB962C8B-B14F-4D97-AF65-F5344CB8AC3E}">
        <p14:creationId xmlns:p14="http://schemas.microsoft.com/office/powerpoint/2010/main" val="39900498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3FCD35-6053-4E9C-9FE4-8A2514410D77}"/>
              </a:ext>
            </a:extLst>
          </p:cNvPr>
          <p:cNvSpPr>
            <a:spLocks noGrp="1"/>
          </p:cNvSpPr>
          <p:nvPr>
            <p:ph type="title"/>
          </p:nvPr>
        </p:nvSpPr>
        <p:spPr/>
        <p:txBody>
          <a:bodyPr/>
          <a:lstStyle/>
          <a:p>
            <a:r>
              <a:rPr lang="en-GB" dirty="0"/>
              <a:t>Innovation in IT</a:t>
            </a:r>
          </a:p>
        </p:txBody>
      </p:sp>
      <p:sp>
        <p:nvSpPr>
          <p:cNvPr id="3" name="Content Placeholder 2">
            <a:extLst>
              <a:ext uri="{FF2B5EF4-FFF2-40B4-BE49-F238E27FC236}">
                <a16:creationId xmlns:a16="http://schemas.microsoft.com/office/drawing/2014/main" id="{913A234C-3BBD-4ADA-BD1E-5FE1D8BA79E1}"/>
              </a:ext>
            </a:extLst>
          </p:cNvPr>
          <p:cNvSpPr>
            <a:spLocks noGrp="1"/>
          </p:cNvSpPr>
          <p:nvPr>
            <p:ph idx="1"/>
          </p:nvPr>
        </p:nvSpPr>
        <p:spPr/>
        <p:txBody>
          <a:bodyPr/>
          <a:lstStyle/>
          <a:p>
            <a:endParaRPr lang="en-GB" dirty="0"/>
          </a:p>
        </p:txBody>
      </p:sp>
      <p:sp>
        <p:nvSpPr>
          <p:cNvPr id="4" name="TextBox 3">
            <a:extLst>
              <a:ext uri="{FF2B5EF4-FFF2-40B4-BE49-F238E27FC236}">
                <a16:creationId xmlns:a16="http://schemas.microsoft.com/office/drawing/2014/main" id="{C50013CA-BBC9-48CE-8CEA-FDAC54F8EFEE}"/>
              </a:ext>
            </a:extLst>
          </p:cNvPr>
          <p:cNvSpPr txBox="1"/>
          <p:nvPr/>
        </p:nvSpPr>
        <p:spPr>
          <a:xfrm>
            <a:off x="6781800" y="274638"/>
            <a:ext cx="825867" cy="369332"/>
          </a:xfrm>
          <a:prstGeom prst="rect">
            <a:avLst/>
          </a:prstGeom>
          <a:noFill/>
        </p:spPr>
        <p:txBody>
          <a:bodyPr wrap="none" rtlCol="0">
            <a:spAutoFit/>
          </a:bodyPr>
          <a:lstStyle/>
          <a:p>
            <a:r>
              <a:rPr lang="en-GB" b="1" dirty="0">
                <a:solidFill>
                  <a:srgbClr val="00CCCC"/>
                </a:solidFill>
              </a:rPr>
              <a:t>Part 2</a:t>
            </a:r>
          </a:p>
        </p:txBody>
      </p:sp>
    </p:spTree>
    <p:extLst>
      <p:ext uri="{BB962C8B-B14F-4D97-AF65-F5344CB8AC3E}">
        <p14:creationId xmlns:p14="http://schemas.microsoft.com/office/powerpoint/2010/main" val="25598418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p:txBody>
          <a:bodyPr>
            <a:normAutofit/>
          </a:bodyPr>
          <a:lstStyle/>
          <a:p>
            <a:r>
              <a:rPr lang="en-US" sz="2800" b="1" dirty="0"/>
              <a:t>The Changing Of Physiological Interaction</a:t>
            </a:r>
            <a:endParaRPr lang="en-US" sz="2800" b="1" i="1" dirty="0"/>
          </a:p>
        </p:txBody>
      </p:sp>
      <p:sp>
        <p:nvSpPr>
          <p:cNvPr id="36867" name="Rectangle 3"/>
          <p:cNvSpPr>
            <a:spLocks noGrp="1" noChangeArrowheads="1"/>
          </p:cNvSpPr>
          <p:nvPr>
            <p:ph idx="1"/>
          </p:nvPr>
        </p:nvSpPr>
        <p:spPr>
          <a:xfrm>
            <a:off x="500034" y="1500174"/>
            <a:ext cx="4986366" cy="4525963"/>
          </a:xfrm>
        </p:spPr>
        <p:txBody>
          <a:bodyPr>
            <a:normAutofit/>
          </a:bodyPr>
          <a:lstStyle/>
          <a:p>
            <a:r>
              <a:rPr lang="en-US" sz="2400" b="1" i="1" dirty="0"/>
              <a:t>Biometrics </a:t>
            </a:r>
            <a:r>
              <a:rPr lang="en-US" sz="2400" dirty="0"/>
              <a:t>- the use of your physical characteristics to identify a person:</a:t>
            </a:r>
          </a:p>
          <a:p>
            <a:pPr lvl="1"/>
            <a:r>
              <a:rPr lang="en-US" sz="2000" dirty="0"/>
              <a:t>Fingerprint</a:t>
            </a:r>
          </a:p>
          <a:p>
            <a:pPr lvl="1"/>
            <a:r>
              <a:rPr lang="en-US" sz="2000" dirty="0"/>
              <a:t>Palm hand</a:t>
            </a:r>
          </a:p>
          <a:p>
            <a:pPr lvl="1"/>
            <a:r>
              <a:rPr lang="en-US" sz="2000" dirty="0"/>
              <a:t>Face-recognition</a:t>
            </a:r>
          </a:p>
          <a:p>
            <a:pPr lvl="1"/>
            <a:r>
              <a:rPr lang="en-US" sz="2000" dirty="0"/>
              <a:t>The blood vessels in the retina of your eye</a:t>
            </a:r>
          </a:p>
          <a:p>
            <a:pPr lvl="1"/>
            <a:r>
              <a:rPr lang="en-US" sz="2000" dirty="0"/>
              <a:t> The sound of a voice</a:t>
            </a:r>
          </a:p>
          <a:p>
            <a:pPr lvl="1"/>
            <a:r>
              <a:rPr lang="en-US" sz="2000" dirty="0"/>
              <a:t> Or even their breath!!</a:t>
            </a:r>
          </a:p>
        </p:txBody>
      </p:sp>
      <p:sp>
        <p:nvSpPr>
          <p:cNvPr id="4" name="Date Placeholder 3"/>
          <p:cNvSpPr>
            <a:spLocks noGrp="1"/>
          </p:cNvSpPr>
          <p:nvPr>
            <p:ph type="dt" sz="half" idx="4294967295"/>
          </p:nvPr>
        </p:nvSpPr>
        <p:spPr>
          <a:xfrm>
            <a:off x="0" y="6356350"/>
            <a:ext cx="2057400" cy="365125"/>
          </a:xfrm>
        </p:spPr>
        <p:txBody>
          <a:bodyPr/>
          <a:lstStyle/>
          <a:p>
            <a:fld id="{67D7F603-F21A-1C4F-8FB2-2BDE603246ED}" type="slidenum">
              <a:rPr lang="en-US" smtClean="0"/>
              <a:pPr/>
              <a:t>12</a:t>
            </a:fld>
            <a:endParaRPr lang="en-US" dirty="0"/>
          </a:p>
        </p:txBody>
      </p:sp>
      <p:pic>
        <p:nvPicPr>
          <p:cNvPr id="3" name="Picture 2"/>
          <p:cNvPicPr>
            <a:picLocks noChangeAspect="1"/>
          </p:cNvPicPr>
          <p:nvPr/>
        </p:nvPicPr>
        <p:blipFill>
          <a:blip r:embed="rId2"/>
          <a:stretch>
            <a:fillRect/>
          </a:stretch>
        </p:blipFill>
        <p:spPr>
          <a:xfrm>
            <a:off x="5943600" y="3886200"/>
            <a:ext cx="2984500" cy="2336263"/>
          </a:xfrm>
          <a:prstGeom prst="rect">
            <a:avLst/>
          </a:prstGeom>
        </p:spPr>
      </p:pic>
      <p:pic>
        <p:nvPicPr>
          <p:cNvPr id="5" name="Picture 4"/>
          <p:cNvPicPr>
            <a:picLocks noChangeAspect="1"/>
          </p:cNvPicPr>
          <p:nvPr/>
        </p:nvPicPr>
        <p:blipFill>
          <a:blip r:embed="rId3"/>
          <a:stretch>
            <a:fillRect/>
          </a:stretch>
        </p:blipFill>
        <p:spPr>
          <a:xfrm>
            <a:off x="5715000" y="1752600"/>
            <a:ext cx="2844800" cy="1607930"/>
          </a:xfrm>
          <a:prstGeom prst="rect">
            <a:avLst/>
          </a:prstGeom>
          <a:ln>
            <a:solidFill>
              <a:srgbClr val="5B9BD5"/>
            </a:solidFill>
          </a:ln>
        </p:spPr>
      </p:pic>
    </p:spTree>
    <p:extLst>
      <p:ext uri="{BB962C8B-B14F-4D97-AF65-F5344CB8AC3E}">
        <p14:creationId xmlns:p14="http://schemas.microsoft.com/office/powerpoint/2010/main" val="3697775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86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686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686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686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686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686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686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7"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2">
            <a:extLst>
              <a:ext uri="{FF2B5EF4-FFF2-40B4-BE49-F238E27FC236}">
                <a16:creationId xmlns:a16="http://schemas.microsoft.com/office/drawing/2014/main" id="{D640619A-FB98-4CFC-8E9F-E92160372A51}"/>
              </a:ext>
            </a:extLst>
          </p:cNvPr>
          <p:cNvSpPr>
            <a:spLocks noGrp="1" noChangeArrowheads="1"/>
          </p:cNvSpPr>
          <p:nvPr>
            <p:ph type="title"/>
          </p:nvPr>
        </p:nvSpPr>
        <p:spPr/>
        <p:txBody>
          <a:bodyPr>
            <a:normAutofit/>
          </a:bodyPr>
          <a:lstStyle/>
          <a:p>
            <a:r>
              <a:rPr lang="en-US" sz="2800" b="1" dirty="0"/>
              <a:t>The Changing Of Physiological Interaction</a:t>
            </a:r>
            <a:endParaRPr lang="en-US" sz="2800" b="1" i="1" dirty="0"/>
          </a:p>
        </p:txBody>
      </p:sp>
      <p:sp>
        <p:nvSpPr>
          <p:cNvPr id="38915" name="Rectangle 3"/>
          <p:cNvSpPr>
            <a:spLocks noGrp="1" noChangeArrowheads="1"/>
          </p:cNvSpPr>
          <p:nvPr>
            <p:ph idx="1"/>
          </p:nvPr>
        </p:nvSpPr>
        <p:spPr>
          <a:xfrm>
            <a:off x="500034" y="1500174"/>
            <a:ext cx="5672166" cy="4525963"/>
          </a:xfrm>
        </p:spPr>
        <p:txBody>
          <a:bodyPr>
            <a:normAutofit/>
          </a:bodyPr>
          <a:lstStyle/>
          <a:p>
            <a:pPr>
              <a:lnSpc>
                <a:spcPct val="90000"/>
              </a:lnSpc>
            </a:pPr>
            <a:r>
              <a:rPr lang="en-US" sz="2400" b="1" i="1" dirty="0"/>
              <a:t>Automatic Speech Recognition</a:t>
            </a:r>
            <a:r>
              <a:rPr lang="en-US" sz="2400" dirty="0"/>
              <a:t> (</a:t>
            </a:r>
            <a:r>
              <a:rPr lang="en-US" sz="2400" b="1" i="1" dirty="0"/>
              <a:t>ASR</a:t>
            </a:r>
            <a:r>
              <a:rPr lang="en-US" sz="2400" dirty="0"/>
              <a:t>) – a system that not only captures spoken words but also distinguishes word groupings to form sentences. </a:t>
            </a:r>
          </a:p>
          <a:p>
            <a:pPr lvl="1"/>
            <a:r>
              <a:rPr lang="en-US" sz="2000" dirty="0"/>
              <a:t>Do you know examples of this?</a:t>
            </a:r>
          </a:p>
          <a:p>
            <a:pPr>
              <a:lnSpc>
                <a:spcPct val="90000"/>
              </a:lnSpc>
            </a:pPr>
            <a:endParaRPr lang="en-US" sz="2400" dirty="0"/>
          </a:p>
          <a:p>
            <a:pPr>
              <a:lnSpc>
                <a:spcPct val="90000"/>
              </a:lnSpc>
            </a:pPr>
            <a:r>
              <a:rPr lang="en-US" sz="2400" b="1" i="1" dirty="0"/>
              <a:t>Virtual Reality</a:t>
            </a:r>
            <a:r>
              <a:rPr lang="en-US" sz="2400" dirty="0"/>
              <a:t> – a three-dimensional computer simulation in which you actively and physically participate.  </a:t>
            </a:r>
          </a:p>
          <a:p>
            <a:pPr lvl="1"/>
            <a:r>
              <a:rPr lang="en-US" sz="2000" dirty="0"/>
              <a:t>Who has VR for their phone?</a:t>
            </a:r>
          </a:p>
        </p:txBody>
      </p:sp>
      <p:sp>
        <p:nvSpPr>
          <p:cNvPr id="4" name="Date Placeholder 3"/>
          <p:cNvSpPr>
            <a:spLocks noGrp="1"/>
          </p:cNvSpPr>
          <p:nvPr>
            <p:ph type="dt" sz="half" idx="4294967295"/>
          </p:nvPr>
        </p:nvSpPr>
        <p:spPr>
          <a:xfrm>
            <a:off x="0" y="6356350"/>
            <a:ext cx="2057400" cy="365125"/>
          </a:xfrm>
        </p:spPr>
        <p:txBody>
          <a:bodyPr/>
          <a:lstStyle/>
          <a:p>
            <a:fld id="{F2EAC817-FB36-7041-8E89-70D64EA9FB7E}" type="slidenum">
              <a:rPr lang="en-US" smtClean="0"/>
              <a:pPr/>
              <a:t>13</a:t>
            </a:fld>
            <a:endParaRPr lang="en-US" dirty="0"/>
          </a:p>
        </p:txBody>
      </p:sp>
      <p:pic>
        <p:nvPicPr>
          <p:cNvPr id="2" name="Picture 1"/>
          <p:cNvPicPr>
            <a:picLocks noChangeAspect="1"/>
          </p:cNvPicPr>
          <p:nvPr/>
        </p:nvPicPr>
        <p:blipFill>
          <a:blip r:embed="rId2"/>
          <a:stretch>
            <a:fillRect/>
          </a:stretch>
        </p:blipFill>
        <p:spPr>
          <a:xfrm>
            <a:off x="7086600" y="3199898"/>
            <a:ext cx="1904633" cy="1600702"/>
          </a:xfrm>
          <a:prstGeom prst="rect">
            <a:avLst/>
          </a:prstGeom>
        </p:spPr>
      </p:pic>
      <p:pic>
        <p:nvPicPr>
          <p:cNvPr id="3" name="Picture 2"/>
          <p:cNvPicPr>
            <a:picLocks noChangeAspect="1"/>
          </p:cNvPicPr>
          <p:nvPr/>
        </p:nvPicPr>
        <p:blipFill>
          <a:blip r:embed="rId3"/>
          <a:stretch>
            <a:fillRect/>
          </a:stretch>
        </p:blipFill>
        <p:spPr>
          <a:xfrm>
            <a:off x="6324600" y="1295400"/>
            <a:ext cx="1854200" cy="1859853"/>
          </a:xfrm>
          <a:prstGeom prst="rect">
            <a:avLst/>
          </a:prstGeom>
        </p:spPr>
      </p:pic>
      <p:pic>
        <p:nvPicPr>
          <p:cNvPr id="7" name="Picture 6"/>
          <p:cNvPicPr>
            <a:picLocks noChangeAspect="1"/>
          </p:cNvPicPr>
          <p:nvPr/>
        </p:nvPicPr>
        <p:blipFill>
          <a:blip r:embed="rId4"/>
          <a:stretch>
            <a:fillRect/>
          </a:stretch>
        </p:blipFill>
        <p:spPr>
          <a:xfrm>
            <a:off x="5867400" y="4940055"/>
            <a:ext cx="3124200" cy="1765545"/>
          </a:xfrm>
          <a:prstGeom prst="rect">
            <a:avLst/>
          </a:prstGeom>
        </p:spPr>
      </p:pic>
    </p:spTree>
    <p:extLst>
      <p:ext uri="{BB962C8B-B14F-4D97-AF65-F5344CB8AC3E}">
        <p14:creationId xmlns:p14="http://schemas.microsoft.com/office/powerpoint/2010/main" val="192403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891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891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8915">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891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15"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b="1" dirty="0"/>
              <a:t>Virtual Reality</a:t>
            </a:r>
          </a:p>
        </p:txBody>
      </p:sp>
      <p:sp>
        <p:nvSpPr>
          <p:cNvPr id="14339" name="Content Placeholder 2"/>
          <p:cNvSpPr>
            <a:spLocks noGrp="1"/>
          </p:cNvSpPr>
          <p:nvPr>
            <p:ph idx="1"/>
          </p:nvPr>
        </p:nvSpPr>
        <p:spPr bwMode="auto">
          <a:xfrm>
            <a:off x="500034" y="1500174"/>
            <a:ext cx="4833966" cy="4525963"/>
          </a:xfrm>
          <a:noFill/>
          <a:ln>
            <a:miter lim="800000"/>
            <a:headEnd/>
            <a:tailEnd/>
          </a:ln>
        </p:spPr>
        <p:txBody>
          <a:bodyPr vert="horz" wrap="square" lIns="91440" tIns="45720" rIns="91440" bIns="45720" numCol="1" anchor="t" anchorCtr="0" compatLnSpc="1">
            <a:prstTxWarp prst="textNoShape">
              <a:avLst/>
            </a:prstTxWarp>
            <a:normAutofit fontScale="85000" lnSpcReduction="10000"/>
          </a:bodyPr>
          <a:lstStyle/>
          <a:p>
            <a:r>
              <a:rPr lang="en-US" dirty="0"/>
              <a:t>Goal of </a:t>
            </a:r>
            <a:r>
              <a:rPr lang="en-US" b="1" dirty="0"/>
              <a:t>virtual reality (VR)</a:t>
            </a:r>
            <a:r>
              <a:rPr lang="en-US" dirty="0"/>
              <a:t>:</a:t>
            </a:r>
          </a:p>
          <a:p>
            <a:pPr lvl="1"/>
            <a:r>
              <a:rPr lang="en-US" dirty="0"/>
              <a:t>Create an environment in which users can interact and participate as they do in the real world</a:t>
            </a:r>
          </a:p>
          <a:p>
            <a:r>
              <a:rPr lang="en-US" dirty="0"/>
              <a:t>VR technology </a:t>
            </a:r>
          </a:p>
          <a:p>
            <a:pPr lvl="1"/>
            <a:r>
              <a:rPr lang="en-US" dirty="0"/>
              <a:t>Uses computer-generated, three-dimensional images to create the illusion of interaction in a real-world environment</a:t>
            </a:r>
          </a:p>
        </p:txBody>
      </p:sp>
      <p:sp>
        <p:nvSpPr>
          <p:cNvPr id="4" name="Content Placeholder 2"/>
          <p:cNvSpPr txBox="1">
            <a:spLocks/>
          </p:cNvSpPr>
          <p:nvPr/>
        </p:nvSpPr>
        <p:spPr bwMode="auto">
          <a:xfrm>
            <a:off x="5181600" y="1987536"/>
            <a:ext cx="4095750" cy="4351338"/>
          </a:xfrm>
          <a:prstGeom prst="rect">
            <a:avLst/>
          </a:prstGeom>
          <a:noFill/>
          <a:ln>
            <a:miter lim="800000"/>
            <a:headEnd/>
            <a:tailEnd/>
          </a:ln>
        </p:spPr>
        <p:txBody>
          <a:bodyPr vert="horz" wrap="square" lIns="91440" tIns="45720" rIns="91440" bIns="45720" numCol="1" rtlCol="0" anchor="t" anchorCtr="0" compatLnSpc="1">
            <a:prstTxWarp prst="textNoShape">
              <a:avLst/>
            </a:prstTxWarp>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VR terms:</a:t>
            </a:r>
          </a:p>
          <a:p>
            <a:pPr lvl="1"/>
            <a:r>
              <a:rPr lang="en-US" dirty="0"/>
              <a:t>Simulation</a:t>
            </a:r>
          </a:p>
          <a:p>
            <a:pPr lvl="1"/>
            <a:r>
              <a:rPr lang="en-US" dirty="0"/>
              <a:t>Interaction</a:t>
            </a:r>
          </a:p>
          <a:p>
            <a:pPr lvl="1"/>
            <a:r>
              <a:rPr lang="en-US" dirty="0"/>
              <a:t>Immersion</a:t>
            </a:r>
          </a:p>
          <a:p>
            <a:pPr lvl="1"/>
            <a:r>
              <a:rPr lang="en-US" dirty="0" err="1"/>
              <a:t>Telepresence</a:t>
            </a:r>
            <a:endParaRPr lang="en-US" dirty="0"/>
          </a:p>
          <a:p>
            <a:pPr lvl="1"/>
            <a:r>
              <a:rPr lang="en-US" dirty="0"/>
              <a:t>Full-body immersion</a:t>
            </a:r>
          </a:p>
          <a:p>
            <a:pPr lvl="1"/>
            <a:r>
              <a:rPr lang="en-US" dirty="0"/>
              <a:t>Networked communication</a:t>
            </a:r>
          </a:p>
        </p:txBody>
      </p:sp>
      <p:pic>
        <p:nvPicPr>
          <p:cNvPr id="2" name="Picture 1"/>
          <p:cNvPicPr>
            <a:picLocks noChangeAspect="1"/>
          </p:cNvPicPr>
          <p:nvPr/>
        </p:nvPicPr>
        <p:blipFill>
          <a:blip r:embed="rId3"/>
          <a:stretch>
            <a:fillRect/>
          </a:stretch>
        </p:blipFill>
        <p:spPr>
          <a:xfrm flipH="1">
            <a:off x="6400800" y="152400"/>
            <a:ext cx="2336800" cy="1752600"/>
          </a:xfrm>
          <a:prstGeom prst="rect">
            <a:avLst/>
          </a:prstGeom>
        </p:spPr>
      </p:pic>
    </p:spTree>
    <p:extLst>
      <p:ext uri="{BB962C8B-B14F-4D97-AF65-F5344CB8AC3E}">
        <p14:creationId xmlns:p14="http://schemas.microsoft.com/office/powerpoint/2010/main" val="96883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339">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339">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339">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4339">
                                            <p:txEl>
                                              <p:pRg st="2" end="2"/>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33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9" grpId="0" build="p" animBg="1"/>
      <p:bldP spid="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bwMode="auto">
          <a:solidFill>
            <a:srgbClr val="FFFFFF">
              <a:alpha val="46000"/>
            </a:srgbClr>
          </a:solidFill>
          <a:ln>
            <a:miter lim="800000"/>
            <a:headEnd/>
            <a:tailEnd/>
          </a:ln>
        </p:spPr>
        <p:txBody>
          <a:bodyPr vert="horz" wrap="square" lIns="91440" tIns="45720" rIns="91440" bIns="45720" numCol="1" anchor="t" anchorCtr="0" compatLnSpc="1">
            <a:prstTxWarp prst="textNoShape">
              <a:avLst/>
            </a:prstTxWarp>
          </a:bodyPr>
          <a:lstStyle/>
          <a:p>
            <a:r>
              <a:rPr lang="en-US" b="1" dirty="0"/>
              <a:t>Types of Virtual Environments</a:t>
            </a:r>
          </a:p>
        </p:txBody>
      </p:sp>
      <p:sp>
        <p:nvSpPr>
          <p:cNvPr id="16387" name="Content Placeholder 2"/>
          <p:cNvSpPr>
            <a:spLocks noGrp="1"/>
          </p:cNvSpPr>
          <p:nvPr>
            <p:ph idx="1"/>
          </p:nvPr>
        </p:nvSpPr>
        <p:spPr bwMode="auto">
          <a:xfrm>
            <a:off x="500034" y="1500174"/>
            <a:ext cx="4300566" cy="4525963"/>
          </a:xfrm>
          <a:noFill/>
          <a:ln>
            <a:miter lim="800000"/>
            <a:headEnd/>
            <a:tailEnd/>
          </a:ln>
        </p:spPr>
        <p:txBody>
          <a:bodyPr vert="horz" wrap="square" lIns="91440" tIns="45720" rIns="91440" bIns="45720" numCol="1" anchor="t" anchorCtr="0" compatLnSpc="1">
            <a:prstTxWarp prst="textNoShape">
              <a:avLst/>
            </a:prstTxWarp>
            <a:normAutofit fontScale="77500" lnSpcReduction="20000"/>
          </a:bodyPr>
          <a:lstStyle/>
          <a:p>
            <a:r>
              <a:rPr lang="en-US" b="1" dirty="0"/>
              <a:t>Egocentric environment</a:t>
            </a:r>
          </a:p>
          <a:p>
            <a:pPr lvl="1"/>
            <a:r>
              <a:rPr lang="en-US" dirty="0"/>
              <a:t>User is totally immersed in the VR world</a:t>
            </a:r>
          </a:p>
          <a:p>
            <a:pPr lvl="1"/>
            <a:r>
              <a:rPr lang="en-US" dirty="0"/>
              <a:t>Most common technology used with this environment is a head-mounted display (HMD)</a:t>
            </a:r>
          </a:p>
          <a:p>
            <a:r>
              <a:rPr lang="en-US" b="1" dirty="0"/>
              <a:t>Exocentric environment </a:t>
            </a:r>
          </a:p>
          <a:p>
            <a:pPr lvl="1"/>
            <a:r>
              <a:rPr lang="en-US" dirty="0"/>
              <a:t>Data is still rendered in 3-D</a:t>
            </a:r>
          </a:p>
          <a:p>
            <a:pPr lvl="1"/>
            <a:r>
              <a:rPr lang="en-US" dirty="0"/>
              <a:t>Users can only view it onscreen</a:t>
            </a:r>
          </a:p>
          <a:p>
            <a:pPr lvl="1"/>
            <a:r>
              <a:rPr lang="en-US" dirty="0"/>
              <a:t>Main technology used in this environment is 3-D graphics</a:t>
            </a:r>
          </a:p>
        </p:txBody>
      </p:sp>
      <p:pic>
        <p:nvPicPr>
          <p:cNvPr id="2" name="Picture 1"/>
          <p:cNvPicPr>
            <a:picLocks noChangeAspect="1"/>
          </p:cNvPicPr>
          <p:nvPr/>
        </p:nvPicPr>
        <p:blipFill>
          <a:blip r:embed="rId3"/>
          <a:stretch>
            <a:fillRect/>
          </a:stretch>
        </p:blipFill>
        <p:spPr>
          <a:xfrm>
            <a:off x="5117242" y="1447800"/>
            <a:ext cx="4026758" cy="2197100"/>
          </a:xfrm>
          <a:prstGeom prst="rect">
            <a:avLst/>
          </a:prstGeom>
        </p:spPr>
      </p:pic>
      <p:pic>
        <p:nvPicPr>
          <p:cNvPr id="3" name="Picture 2"/>
          <p:cNvPicPr>
            <a:picLocks noChangeAspect="1"/>
          </p:cNvPicPr>
          <p:nvPr/>
        </p:nvPicPr>
        <p:blipFill>
          <a:blip r:embed="rId4"/>
          <a:stretch>
            <a:fillRect/>
          </a:stretch>
        </p:blipFill>
        <p:spPr>
          <a:xfrm>
            <a:off x="5029200" y="3801533"/>
            <a:ext cx="3962400" cy="2827867"/>
          </a:xfrm>
          <a:prstGeom prst="rect">
            <a:avLst/>
          </a:prstGeom>
        </p:spPr>
      </p:pic>
    </p:spTree>
    <p:extLst>
      <p:ext uri="{BB962C8B-B14F-4D97-AF65-F5344CB8AC3E}">
        <p14:creationId xmlns:p14="http://schemas.microsoft.com/office/powerpoint/2010/main" val="1228448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38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387">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38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387">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387">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387">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38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7"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5F2841-598E-B6AD-1D4A-E678C197365D}"/>
              </a:ext>
            </a:extLst>
          </p:cNvPr>
          <p:cNvSpPr>
            <a:spLocks noGrp="1"/>
          </p:cNvSpPr>
          <p:nvPr>
            <p:ph type="title"/>
          </p:nvPr>
        </p:nvSpPr>
        <p:spPr/>
        <p:txBody>
          <a:bodyPr/>
          <a:lstStyle/>
          <a:p>
            <a:r>
              <a:rPr lang="en-GB" dirty="0"/>
              <a:t>Museum Experiences</a:t>
            </a:r>
          </a:p>
        </p:txBody>
      </p:sp>
      <p:pic>
        <p:nvPicPr>
          <p:cNvPr id="1026" name="Picture 2" descr="Get Tickets to Van Gogh: The Immersive Experience in London">
            <a:extLst>
              <a:ext uri="{FF2B5EF4-FFF2-40B4-BE49-F238E27FC236}">
                <a16:creationId xmlns:a16="http://schemas.microsoft.com/office/drawing/2014/main" id="{1A1C0A46-C0AC-7677-75D6-D71C7A1B8BD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798" y="1391986"/>
            <a:ext cx="7908202" cy="44379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55095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5F2841-598E-B6AD-1D4A-E678C197365D}"/>
              </a:ext>
            </a:extLst>
          </p:cNvPr>
          <p:cNvSpPr>
            <a:spLocks noGrp="1"/>
          </p:cNvSpPr>
          <p:nvPr>
            <p:ph type="title"/>
          </p:nvPr>
        </p:nvSpPr>
        <p:spPr/>
        <p:txBody>
          <a:bodyPr/>
          <a:lstStyle/>
          <a:p>
            <a:r>
              <a:rPr lang="en-GB" dirty="0"/>
              <a:t>Museum Experiences</a:t>
            </a:r>
          </a:p>
        </p:txBody>
      </p:sp>
      <p:pic>
        <p:nvPicPr>
          <p:cNvPr id="2052" name="Picture 4" descr="Technology Invites a Deep Dive Into Art - The New York Times">
            <a:extLst>
              <a:ext uri="{FF2B5EF4-FFF2-40B4-BE49-F238E27FC236}">
                <a16:creationId xmlns:a16="http://schemas.microsoft.com/office/drawing/2014/main" id="{74C27FDB-426F-2FEA-3C32-2A67B1FB11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05740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8947B83-59B7-A70B-4331-34B3DE281657}"/>
              </a:ext>
            </a:extLst>
          </p:cNvPr>
          <p:cNvSpPr txBox="1"/>
          <p:nvPr/>
        </p:nvSpPr>
        <p:spPr>
          <a:xfrm>
            <a:off x="762000" y="1552853"/>
            <a:ext cx="7010400" cy="369332"/>
          </a:xfrm>
          <a:prstGeom prst="rect">
            <a:avLst/>
          </a:prstGeom>
          <a:noFill/>
        </p:spPr>
        <p:txBody>
          <a:bodyPr wrap="square">
            <a:spAutoFit/>
          </a:bodyPr>
          <a:lstStyle/>
          <a:p>
            <a:r>
              <a:rPr lang="en-GB" dirty="0"/>
              <a:t>https://youtu.be/JNHoBreKagY?si=y4wtcM4FFms16Usn</a:t>
            </a:r>
          </a:p>
        </p:txBody>
      </p:sp>
    </p:spTree>
    <p:extLst>
      <p:ext uri="{BB962C8B-B14F-4D97-AF65-F5344CB8AC3E}">
        <p14:creationId xmlns:p14="http://schemas.microsoft.com/office/powerpoint/2010/main" val="31696499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5F2841-598E-B6AD-1D4A-E678C197365D}"/>
              </a:ext>
            </a:extLst>
          </p:cNvPr>
          <p:cNvSpPr>
            <a:spLocks noGrp="1"/>
          </p:cNvSpPr>
          <p:nvPr>
            <p:ph type="title"/>
          </p:nvPr>
        </p:nvSpPr>
        <p:spPr/>
        <p:txBody>
          <a:bodyPr/>
          <a:lstStyle/>
          <a:p>
            <a:r>
              <a:rPr lang="en-GB" dirty="0"/>
              <a:t>Museum Experiences</a:t>
            </a:r>
          </a:p>
        </p:txBody>
      </p:sp>
      <p:pic>
        <p:nvPicPr>
          <p:cNvPr id="3" name="Picture 2">
            <a:extLst>
              <a:ext uri="{FF2B5EF4-FFF2-40B4-BE49-F238E27FC236}">
                <a16:creationId xmlns:a16="http://schemas.microsoft.com/office/drawing/2014/main" id="{EBA55293-272C-7481-97EB-A880DEDB370F}"/>
              </a:ext>
            </a:extLst>
          </p:cNvPr>
          <p:cNvPicPr>
            <a:picLocks noChangeAspect="1"/>
          </p:cNvPicPr>
          <p:nvPr/>
        </p:nvPicPr>
        <p:blipFill>
          <a:blip r:embed="rId2"/>
          <a:stretch>
            <a:fillRect/>
          </a:stretch>
        </p:blipFill>
        <p:spPr>
          <a:xfrm>
            <a:off x="838200" y="1600200"/>
            <a:ext cx="7975270" cy="5564563"/>
          </a:xfrm>
          <a:prstGeom prst="rect">
            <a:avLst/>
          </a:prstGeom>
        </p:spPr>
      </p:pic>
    </p:spTree>
    <p:extLst>
      <p:ext uri="{BB962C8B-B14F-4D97-AF65-F5344CB8AC3E}">
        <p14:creationId xmlns:p14="http://schemas.microsoft.com/office/powerpoint/2010/main" val="14021568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a:extLst>
              <a:ext uri="{FF2B5EF4-FFF2-40B4-BE49-F238E27FC236}">
                <a16:creationId xmlns:a16="http://schemas.microsoft.com/office/drawing/2014/main" id="{A1D221C1-00D5-4BEF-8263-EC56E50A28B4}"/>
              </a:ext>
            </a:extLst>
          </p:cNvPr>
          <p:cNvSpPr>
            <a:spLocks noGrp="1" noChangeArrowheads="1"/>
          </p:cNvSpPr>
          <p:nvPr>
            <p:ph type="title"/>
          </p:nvPr>
        </p:nvSpPr>
        <p:spPr/>
        <p:txBody>
          <a:bodyPr>
            <a:normAutofit/>
          </a:bodyPr>
          <a:lstStyle/>
          <a:p>
            <a:r>
              <a:rPr lang="en-US" sz="2800" b="1" dirty="0"/>
              <a:t>The Changing Of Physiological Interaction</a:t>
            </a:r>
            <a:endParaRPr lang="en-US" sz="2800" b="1" i="1" dirty="0"/>
          </a:p>
        </p:txBody>
      </p:sp>
      <p:sp>
        <p:nvSpPr>
          <p:cNvPr id="107523" name="Rectangle 3"/>
          <p:cNvSpPr>
            <a:spLocks noGrp="1" noChangeArrowheads="1"/>
          </p:cNvSpPr>
          <p:nvPr>
            <p:ph idx="1"/>
          </p:nvPr>
        </p:nvSpPr>
        <p:spPr/>
        <p:txBody>
          <a:bodyPr>
            <a:normAutofit/>
          </a:bodyPr>
          <a:lstStyle/>
          <a:p>
            <a:r>
              <a:rPr lang="en-US" sz="2400" b="1" i="1" dirty="0"/>
              <a:t>CAVE</a:t>
            </a:r>
            <a:r>
              <a:rPr lang="en-US" sz="2400" dirty="0"/>
              <a:t> (</a:t>
            </a:r>
            <a:r>
              <a:rPr lang="en-US" sz="2400" b="1" i="1" dirty="0"/>
              <a:t>cave automatic virtual environment</a:t>
            </a:r>
            <a:r>
              <a:rPr lang="en-US" sz="2400" dirty="0"/>
              <a:t>) – </a:t>
            </a:r>
          </a:p>
          <a:p>
            <a:pPr lvl="1"/>
            <a:r>
              <a:rPr lang="en-US" sz="2000" dirty="0"/>
              <a:t>a special 3-D virtual reality room that can display images of other people and objects located in other CAVEs all over the world.  </a:t>
            </a:r>
          </a:p>
          <a:p>
            <a:pPr lvl="1"/>
            <a:r>
              <a:rPr lang="en-US" sz="2400" dirty="0"/>
              <a:t>Gives an all-around real experience of the environment.</a:t>
            </a:r>
            <a:endParaRPr lang="en-US" sz="2000" dirty="0"/>
          </a:p>
          <a:p>
            <a:endParaRPr lang="en-US" sz="2800" dirty="0"/>
          </a:p>
        </p:txBody>
      </p:sp>
      <p:sp>
        <p:nvSpPr>
          <p:cNvPr id="4" name="Date Placeholder 3"/>
          <p:cNvSpPr>
            <a:spLocks noGrp="1"/>
          </p:cNvSpPr>
          <p:nvPr>
            <p:ph type="dt" sz="half" idx="4294967295"/>
          </p:nvPr>
        </p:nvSpPr>
        <p:spPr>
          <a:xfrm>
            <a:off x="0" y="6356350"/>
            <a:ext cx="2057400" cy="365125"/>
          </a:xfrm>
        </p:spPr>
        <p:txBody>
          <a:bodyPr/>
          <a:lstStyle/>
          <a:p>
            <a:fld id="{73E341F1-D92E-D844-8ECA-BBEF9F182D71}" type="slidenum">
              <a:rPr lang="en-US" smtClean="0"/>
              <a:pPr/>
              <a:t>19</a:t>
            </a:fld>
            <a:endParaRPr lang="en-US" dirty="0"/>
          </a:p>
        </p:txBody>
      </p:sp>
      <p:pic>
        <p:nvPicPr>
          <p:cNvPr id="2" name="Picture 1"/>
          <p:cNvPicPr>
            <a:picLocks noChangeAspect="1"/>
          </p:cNvPicPr>
          <p:nvPr/>
        </p:nvPicPr>
        <p:blipFill>
          <a:blip r:embed="rId2"/>
          <a:stretch>
            <a:fillRect/>
          </a:stretch>
        </p:blipFill>
        <p:spPr>
          <a:xfrm>
            <a:off x="4953000" y="3188261"/>
            <a:ext cx="3898900" cy="2920412"/>
          </a:xfrm>
          <a:prstGeom prst="rect">
            <a:avLst/>
          </a:prstGeom>
        </p:spPr>
      </p:pic>
    </p:spTree>
    <p:extLst>
      <p:ext uri="{BB962C8B-B14F-4D97-AF65-F5344CB8AC3E}">
        <p14:creationId xmlns:p14="http://schemas.microsoft.com/office/powerpoint/2010/main" val="39790820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r>
              <a:rPr lang="en-US" b="1" dirty="0"/>
              <a:t>Lecture outline</a:t>
            </a:r>
          </a:p>
        </p:txBody>
      </p:sp>
      <p:sp>
        <p:nvSpPr>
          <p:cNvPr id="30723" name="Rectangle 3"/>
          <p:cNvSpPr>
            <a:spLocks noGrp="1" noChangeArrowheads="1"/>
          </p:cNvSpPr>
          <p:nvPr>
            <p:ph idx="1"/>
          </p:nvPr>
        </p:nvSpPr>
        <p:spPr>
          <a:xfrm>
            <a:off x="500034" y="1500174"/>
            <a:ext cx="5976966" cy="4525963"/>
          </a:xfrm>
        </p:spPr>
        <p:txBody>
          <a:bodyPr>
            <a:normAutofit/>
          </a:bodyPr>
          <a:lstStyle/>
          <a:p>
            <a:r>
              <a:rPr lang="en-US" sz="2800" dirty="0"/>
              <a:t>Context of the lecture</a:t>
            </a:r>
          </a:p>
          <a:p>
            <a:pPr lvl="1"/>
            <a:r>
              <a:rPr lang="en-US" sz="2400" dirty="0"/>
              <a:t>The Assignment!</a:t>
            </a:r>
          </a:p>
          <a:p>
            <a:r>
              <a:rPr lang="en-US" sz="2800" dirty="0"/>
              <a:t>The Changing of Physiological Interaction</a:t>
            </a:r>
          </a:p>
          <a:p>
            <a:r>
              <a:rPr lang="en-US" sz="2800" dirty="0"/>
              <a:t>Increasing Portability and Mobility</a:t>
            </a:r>
          </a:p>
          <a:p>
            <a:r>
              <a:rPr lang="en-US" sz="2800" dirty="0"/>
              <a:t>The Digital Frontier</a:t>
            </a:r>
          </a:p>
          <a:p>
            <a:r>
              <a:rPr lang="en-US" sz="2800" dirty="0"/>
              <a:t>Cloud Computing</a:t>
            </a:r>
          </a:p>
          <a:p>
            <a:r>
              <a:rPr lang="en-US" sz="2800" dirty="0"/>
              <a:t>Artificial Intelligence</a:t>
            </a:r>
          </a:p>
          <a:p>
            <a:r>
              <a:rPr lang="en-US" sz="2800" dirty="0"/>
              <a:t>And More!</a:t>
            </a:r>
          </a:p>
        </p:txBody>
      </p:sp>
      <p:sp>
        <p:nvSpPr>
          <p:cNvPr id="4" name="Date Placeholder 3"/>
          <p:cNvSpPr>
            <a:spLocks noGrp="1"/>
          </p:cNvSpPr>
          <p:nvPr>
            <p:ph type="dt" sz="half" idx="4294967295"/>
          </p:nvPr>
        </p:nvSpPr>
        <p:spPr>
          <a:xfrm>
            <a:off x="0" y="6356350"/>
            <a:ext cx="2057400" cy="365125"/>
          </a:xfrm>
        </p:spPr>
        <p:txBody>
          <a:bodyPr/>
          <a:lstStyle/>
          <a:p>
            <a:fld id="{B7D0B69D-E5F2-9D4F-80EC-FD2D6DED892C}" type="slidenum">
              <a:rPr lang="en-US" smtClean="0"/>
              <a:pPr/>
              <a:t>2</a:t>
            </a:fld>
            <a:endParaRPr lang="en-US" dirty="0"/>
          </a:p>
        </p:txBody>
      </p:sp>
      <p:pic>
        <p:nvPicPr>
          <p:cNvPr id="2" name="Picture 1"/>
          <p:cNvPicPr>
            <a:picLocks noChangeAspect="1"/>
          </p:cNvPicPr>
          <p:nvPr/>
        </p:nvPicPr>
        <p:blipFill>
          <a:blip r:embed="rId2"/>
          <a:stretch>
            <a:fillRect/>
          </a:stretch>
        </p:blipFill>
        <p:spPr>
          <a:xfrm>
            <a:off x="7010400" y="304800"/>
            <a:ext cx="1905000" cy="1905000"/>
          </a:xfrm>
          <a:prstGeom prst="rect">
            <a:avLst/>
          </a:prstGeom>
        </p:spPr>
      </p:pic>
      <p:pic>
        <p:nvPicPr>
          <p:cNvPr id="3" name="Picture 2"/>
          <p:cNvPicPr>
            <a:picLocks noChangeAspect="1"/>
          </p:cNvPicPr>
          <p:nvPr/>
        </p:nvPicPr>
        <p:blipFill>
          <a:blip r:embed="rId3"/>
          <a:stretch>
            <a:fillRect/>
          </a:stretch>
        </p:blipFill>
        <p:spPr>
          <a:xfrm>
            <a:off x="5054600" y="4070337"/>
            <a:ext cx="3911600" cy="1955800"/>
          </a:xfrm>
          <a:prstGeom prst="rect">
            <a:avLst/>
          </a:prstGeom>
        </p:spPr>
      </p:pic>
      <p:pic>
        <p:nvPicPr>
          <p:cNvPr id="7" name="Picture 6"/>
          <p:cNvPicPr>
            <a:picLocks noChangeAspect="1"/>
          </p:cNvPicPr>
          <p:nvPr/>
        </p:nvPicPr>
        <p:blipFill>
          <a:blip r:embed="rId4"/>
          <a:stretch>
            <a:fillRect/>
          </a:stretch>
        </p:blipFill>
        <p:spPr>
          <a:xfrm>
            <a:off x="6617451" y="2297085"/>
            <a:ext cx="2297949" cy="1735611"/>
          </a:xfrm>
          <a:prstGeom prst="rect">
            <a:avLst/>
          </a:prstGeom>
        </p:spPr>
      </p:pic>
    </p:spTree>
    <p:extLst>
      <p:ext uri="{BB962C8B-B14F-4D97-AF65-F5344CB8AC3E}">
        <p14:creationId xmlns:p14="http://schemas.microsoft.com/office/powerpoint/2010/main" val="463086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72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072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072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072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072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0723">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0723">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072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a:extLst>
              <a:ext uri="{FF2B5EF4-FFF2-40B4-BE49-F238E27FC236}">
                <a16:creationId xmlns:a16="http://schemas.microsoft.com/office/drawing/2014/main" id="{6BF0D3B1-37B6-4349-9CCA-DF6FB1DD0CBB}"/>
              </a:ext>
            </a:extLst>
          </p:cNvPr>
          <p:cNvSpPr>
            <a:spLocks noGrp="1" noChangeArrowheads="1"/>
          </p:cNvSpPr>
          <p:nvPr>
            <p:ph type="title"/>
          </p:nvPr>
        </p:nvSpPr>
        <p:spPr/>
        <p:txBody>
          <a:bodyPr>
            <a:normAutofit/>
          </a:bodyPr>
          <a:lstStyle/>
          <a:p>
            <a:r>
              <a:rPr lang="en-US" sz="2800" b="1" dirty="0"/>
              <a:t>The Changing Of Physiological Interaction</a:t>
            </a:r>
            <a:endParaRPr lang="en-US" sz="2800" b="1" i="1" dirty="0"/>
          </a:p>
        </p:txBody>
      </p:sp>
      <p:sp>
        <p:nvSpPr>
          <p:cNvPr id="107523" name="Rectangle 3"/>
          <p:cNvSpPr>
            <a:spLocks noGrp="1" noChangeArrowheads="1"/>
          </p:cNvSpPr>
          <p:nvPr>
            <p:ph idx="1"/>
          </p:nvPr>
        </p:nvSpPr>
        <p:spPr>
          <a:xfrm>
            <a:off x="466725" y="1417638"/>
            <a:ext cx="8229600" cy="4525963"/>
          </a:xfrm>
        </p:spPr>
        <p:txBody>
          <a:bodyPr>
            <a:normAutofit/>
          </a:bodyPr>
          <a:lstStyle/>
          <a:p>
            <a:r>
              <a:rPr lang="en-US" sz="2600" b="1" i="1" dirty="0"/>
              <a:t>Holographic devices</a:t>
            </a:r>
            <a:r>
              <a:rPr lang="en-US" sz="2600" dirty="0"/>
              <a:t> – devices that create, capture, and/or display images in true three-dimensional form. </a:t>
            </a:r>
          </a:p>
          <a:p>
            <a:endParaRPr lang="en-US" sz="2800" dirty="0"/>
          </a:p>
        </p:txBody>
      </p:sp>
      <p:sp>
        <p:nvSpPr>
          <p:cNvPr id="4" name="Date Placeholder 3"/>
          <p:cNvSpPr>
            <a:spLocks noGrp="1"/>
          </p:cNvSpPr>
          <p:nvPr>
            <p:ph type="dt" sz="half" idx="4294967295"/>
          </p:nvPr>
        </p:nvSpPr>
        <p:spPr>
          <a:xfrm>
            <a:off x="0" y="6356350"/>
            <a:ext cx="2057400" cy="365125"/>
          </a:xfrm>
        </p:spPr>
        <p:txBody>
          <a:bodyPr/>
          <a:lstStyle/>
          <a:p>
            <a:fld id="{73E341F1-D92E-D844-8ECA-BBEF9F182D71}" type="slidenum">
              <a:rPr lang="en-US" smtClean="0"/>
              <a:pPr/>
              <a:t>20</a:t>
            </a:fld>
            <a:endParaRPr lang="en-US" dirty="0"/>
          </a:p>
        </p:txBody>
      </p:sp>
      <p:pic>
        <p:nvPicPr>
          <p:cNvPr id="5" name="Picture 9" descr="haa19472_090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914400" y="2622550"/>
            <a:ext cx="6893735" cy="3733800"/>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808080">
                      <a:alpha val="74998"/>
                    </a:srgbClr>
                  </a:outerShdw>
                </a:effectLst>
              </a14:hiddenEffects>
            </a:ext>
          </a:extLst>
        </p:spPr>
      </p:pic>
    </p:spTree>
    <p:extLst>
      <p:ext uri="{BB962C8B-B14F-4D97-AF65-F5344CB8AC3E}">
        <p14:creationId xmlns:p14="http://schemas.microsoft.com/office/powerpoint/2010/main" val="11807050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Autofit/>
          </a:bodyPr>
          <a:lstStyle/>
          <a:p>
            <a:r>
              <a:rPr lang="en-US" sz="3600" b="1" dirty="0"/>
              <a:t>Increasing Portability and Mobility</a:t>
            </a:r>
            <a:br>
              <a:rPr lang="en-US" sz="3600" b="1" dirty="0"/>
            </a:br>
            <a:endParaRPr lang="en-US" sz="2800" b="1" i="1" dirty="0"/>
          </a:p>
        </p:txBody>
      </p:sp>
      <p:sp>
        <p:nvSpPr>
          <p:cNvPr id="40976" name="Rectangle 16"/>
          <p:cNvSpPr>
            <a:spLocks noGrp="1" noChangeArrowheads="1"/>
          </p:cNvSpPr>
          <p:nvPr>
            <p:ph idx="1"/>
          </p:nvPr>
        </p:nvSpPr>
        <p:spPr>
          <a:xfrm>
            <a:off x="500034" y="1500174"/>
            <a:ext cx="4452966" cy="4525963"/>
          </a:xfrm>
        </p:spPr>
        <p:txBody>
          <a:bodyPr>
            <a:normAutofit fontScale="92500"/>
          </a:bodyPr>
          <a:lstStyle/>
          <a:p>
            <a:pPr>
              <a:lnSpc>
                <a:spcPct val="90000"/>
              </a:lnSpc>
            </a:pPr>
            <a:r>
              <a:rPr lang="en-US" dirty="0"/>
              <a:t>Portability refers to how easy it is for you to carry around your technology.  </a:t>
            </a:r>
          </a:p>
          <a:p>
            <a:pPr>
              <a:lnSpc>
                <a:spcPct val="90000"/>
              </a:lnSpc>
            </a:pPr>
            <a:endParaRPr lang="en-US" dirty="0"/>
          </a:p>
          <a:p>
            <a:pPr>
              <a:lnSpc>
                <a:spcPct val="90000"/>
              </a:lnSpc>
            </a:pPr>
            <a:r>
              <a:rPr lang="en-US" dirty="0"/>
              <a:t>Mobility encompasses what you have the ability to do with your technology while carrying it around. </a:t>
            </a:r>
          </a:p>
        </p:txBody>
      </p:sp>
      <p:sp>
        <p:nvSpPr>
          <p:cNvPr id="4" name="Date Placeholder 3"/>
          <p:cNvSpPr>
            <a:spLocks noGrp="1"/>
          </p:cNvSpPr>
          <p:nvPr>
            <p:ph type="dt" sz="half" idx="4294967295"/>
          </p:nvPr>
        </p:nvSpPr>
        <p:spPr>
          <a:xfrm>
            <a:off x="0" y="6356350"/>
            <a:ext cx="2057400" cy="365125"/>
          </a:xfrm>
        </p:spPr>
        <p:txBody>
          <a:bodyPr/>
          <a:lstStyle/>
          <a:p>
            <a:fld id="{E2443000-51CA-4E4E-A30C-E5CD602D3EAF}" type="slidenum">
              <a:rPr lang="en-US" smtClean="0"/>
              <a:pPr/>
              <a:t>21</a:t>
            </a:fld>
            <a:endParaRPr lang="en-US" dirty="0"/>
          </a:p>
        </p:txBody>
      </p:sp>
      <p:pic>
        <p:nvPicPr>
          <p:cNvPr id="2" name="Picture 1"/>
          <p:cNvPicPr>
            <a:picLocks noChangeAspect="1"/>
          </p:cNvPicPr>
          <p:nvPr/>
        </p:nvPicPr>
        <p:blipFill>
          <a:blip r:embed="rId2"/>
          <a:stretch>
            <a:fillRect/>
          </a:stretch>
        </p:blipFill>
        <p:spPr>
          <a:xfrm>
            <a:off x="5334000" y="2057400"/>
            <a:ext cx="3365500" cy="2101462"/>
          </a:xfrm>
          <a:prstGeom prst="rect">
            <a:avLst/>
          </a:prstGeom>
        </p:spPr>
      </p:pic>
      <p:pic>
        <p:nvPicPr>
          <p:cNvPr id="3" name="Picture 2"/>
          <p:cNvPicPr>
            <a:picLocks noChangeAspect="1"/>
          </p:cNvPicPr>
          <p:nvPr/>
        </p:nvPicPr>
        <p:blipFill>
          <a:blip r:embed="rId3"/>
          <a:stretch>
            <a:fillRect/>
          </a:stretch>
        </p:blipFill>
        <p:spPr>
          <a:xfrm>
            <a:off x="4724400" y="4495800"/>
            <a:ext cx="4127500" cy="2057400"/>
          </a:xfrm>
          <a:prstGeom prst="rect">
            <a:avLst/>
          </a:prstGeom>
        </p:spPr>
      </p:pic>
    </p:spTree>
    <p:extLst>
      <p:ext uri="{BB962C8B-B14F-4D97-AF65-F5344CB8AC3E}">
        <p14:creationId xmlns:p14="http://schemas.microsoft.com/office/powerpoint/2010/main" val="41660370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97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097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76"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p:txBody>
          <a:bodyPr>
            <a:noAutofit/>
          </a:bodyPr>
          <a:lstStyle/>
          <a:p>
            <a:r>
              <a:rPr lang="en-US" sz="3600" b="1" dirty="0"/>
              <a:t>Increasing Portability and Mobility</a:t>
            </a:r>
            <a:br>
              <a:rPr lang="en-US" sz="3600" dirty="0"/>
            </a:br>
            <a:r>
              <a:rPr lang="en-US" sz="2800" i="1" dirty="0"/>
              <a:t>Wearable Computers</a:t>
            </a:r>
          </a:p>
        </p:txBody>
      </p:sp>
      <p:sp>
        <p:nvSpPr>
          <p:cNvPr id="43011" name="Rectangle 3"/>
          <p:cNvSpPr>
            <a:spLocks noGrp="1" noChangeArrowheads="1"/>
          </p:cNvSpPr>
          <p:nvPr>
            <p:ph idx="1"/>
          </p:nvPr>
        </p:nvSpPr>
        <p:spPr>
          <a:xfrm>
            <a:off x="457200" y="1828800"/>
            <a:ext cx="3505200" cy="4525963"/>
          </a:xfrm>
        </p:spPr>
        <p:txBody>
          <a:bodyPr>
            <a:normAutofit fontScale="92500"/>
          </a:bodyPr>
          <a:lstStyle/>
          <a:p>
            <a:pPr algn="just"/>
            <a:r>
              <a:rPr lang="en-US" sz="2400" b="1" i="1" dirty="0"/>
              <a:t>Wearable computer</a:t>
            </a:r>
            <a:r>
              <a:rPr lang="en-US" sz="2400" dirty="0"/>
              <a:t>:</a:t>
            </a:r>
          </a:p>
          <a:p>
            <a:pPr lvl="1" algn="just"/>
            <a:r>
              <a:rPr lang="en-US" sz="2000" dirty="0"/>
              <a:t>We tend to call them now “Wearable Technologies”</a:t>
            </a:r>
          </a:p>
          <a:p>
            <a:pPr lvl="1" algn="just"/>
            <a:r>
              <a:rPr lang="en-US" sz="2000" dirty="0"/>
              <a:t>fully-equipped computer that you wear as a piece of clothing or attached to a piece of clothing similar to way you would carry your cell phone on your belt. </a:t>
            </a:r>
          </a:p>
          <a:p>
            <a:r>
              <a:rPr lang="en-US" sz="2400" dirty="0"/>
              <a:t>Give us examples of wearable technologies you know about?</a:t>
            </a:r>
          </a:p>
        </p:txBody>
      </p:sp>
      <p:sp>
        <p:nvSpPr>
          <p:cNvPr id="5" name="Date Placeholder 4"/>
          <p:cNvSpPr>
            <a:spLocks noGrp="1"/>
          </p:cNvSpPr>
          <p:nvPr>
            <p:ph type="dt" sz="half" idx="4294967295"/>
          </p:nvPr>
        </p:nvSpPr>
        <p:spPr>
          <a:xfrm>
            <a:off x="0" y="6245225"/>
            <a:ext cx="2133600" cy="476250"/>
          </a:xfrm>
        </p:spPr>
        <p:txBody>
          <a:bodyPr/>
          <a:lstStyle/>
          <a:p>
            <a:fld id="{6EAD3E09-7F4F-F84E-8F6F-8856E2CCE424}" type="slidenum">
              <a:rPr lang="en-US" smtClean="0"/>
              <a:pPr/>
              <a:t>22</a:t>
            </a:fld>
            <a:endParaRPr lang="en-US" dirty="0"/>
          </a:p>
        </p:txBody>
      </p:sp>
      <p:pic>
        <p:nvPicPr>
          <p:cNvPr id="3" name="Picture 2"/>
          <p:cNvPicPr>
            <a:picLocks noChangeAspect="1"/>
          </p:cNvPicPr>
          <p:nvPr/>
        </p:nvPicPr>
        <p:blipFill>
          <a:blip r:embed="rId2"/>
          <a:stretch>
            <a:fillRect/>
          </a:stretch>
        </p:blipFill>
        <p:spPr>
          <a:xfrm>
            <a:off x="4419600" y="2209800"/>
            <a:ext cx="4684565" cy="3187700"/>
          </a:xfrm>
          <a:prstGeom prst="rect">
            <a:avLst/>
          </a:prstGeom>
        </p:spPr>
      </p:pic>
    </p:spTree>
    <p:extLst>
      <p:ext uri="{BB962C8B-B14F-4D97-AF65-F5344CB8AC3E}">
        <p14:creationId xmlns:p14="http://schemas.microsoft.com/office/powerpoint/2010/main" val="34306955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30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301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301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301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011"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p:cNvSpPr>
            <a:spLocks noGrp="1" noChangeArrowheads="1"/>
          </p:cNvSpPr>
          <p:nvPr>
            <p:ph type="title"/>
          </p:nvPr>
        </p:nvSpPr>
        <p:spPr/>
        <p:txBody>
          <a:bodyPr>
            <a:noAutofit/>
          </a:bodyPr>
          <a:lstStyle/>
          <a:p>
            <a:r>
              <a:rPr lang="en-US" sz="3600" b="1" dirty="0"/>
              <a:t>Increasing Portability and Mobility</a:t>
            </a:r>
            <a:br>
              <a:rPr lang="en-US" sz="3600" dirty="0"/>
            </a:br>
            <a:r>
              <a:rPr lang="en-US" sz="2800" i="1" dirty="0"/>
              <a:t>Implant Chips</a:t>
            </a:r>
          </a:p>
        </p:txBody>
      </p:sp>
      <p:sp>
        <p:nvSpPr>
          <p:cNvPr id="108547" name="Rectangle 3"/>
          <p:cNvSpPr>
            <a:spLocks noGrp="1" noChangeArrowheads="1"/>
          </p:cNvSpPr>
          <p:nvPr>
            <p:ph idx="1"/>
          </p:nvPr>
        </p:nvSpPr>
        <p:spPr>
          <a:xfrm>
            <a:off x="500034" y="1500174"/>
            <a:ext cx="4910166" cy="4525963"/>
          </a:xfrm>
        </p:spPr>
        <p:txBody>
          <a:bodyPr>
            <a:normAutofit fontScale="62500" lnSpcReduction="20000"/>
          </a:bodyPr>
          <a:lstStyle/>
          <a:p>
            <a:pPr marL="514350" indent="-514350">
              <a:buFont typeface="+mj-lt"/>
              <a:buAutoNum type="arabicPeriod"/>
            </a:pPr>
            <a:r>
              <a:rPr lang="en-US" b="1" i="1" dirty="0"/>
              <a:t>Implant chip</a:t>
            </a:r>
            <a:r>
              <a:rPr lang="en-US" dirty="0"/>
              <a:t> - a technology-enabled microchip implanted into the human body.  Implant chips server two functions:</a:t>
            </a:r>
          </a:p>
          <a:p>
            <a:pPr marL="990600" lvl="1" indent="-533400">
              <a:buClr>
                <a:schemeClr val="tx1"/>
              </a:buClr>
              <a:buFont typeface="Wingdings" charset="0"/>
              <a:buAutoNum type="arabicPeriod"/>
            </a:pPr>
            <a:r>
              <a:rPr lang="en-US" dirty="0"/>
              <a:t>Contains memory which stores important information about you.</a:t>
            </a:r>
          </a:p>
          <a:p>
            <a:pPr marL="990600" lvl="1" indent="-533400">
              <a:buClr>
                <a:schemeClr val="tx1"/>
              </a:buClr>
              <a:buFont typeface="Wingdings" charset="0"/>
              <a:buAutoNum type="arabicPeriod"/>
            </a:pPr>
            <a:r>
              <a:rPr lang="en-US" dirty="0"/>
              <a:t>Many of these chips are GPS-enabled. </a:t>
            </a:r>
          </a:p>
          <a:p>
            <a:pPr marL="533400" indent="-533400">
              <a:buClr>
                <a:schemeClr val="tx1"/>
              </a:buClr>
              <a:buFont typeface="Wingdings" charset="0"/>
              <a:buAutoNum type="arabicPeriod"/>
            </a:pPr>
            <a:r>
              <a:rPr lang="en-US" b="1" i="1" dirty="0"/>
              <a:t>Global positioning system</a:t>
            </a:r>
            <a:r>
              <a:rPr lang="en-US" dirty="0"/>
              <a:t> (</a:t>
            </a:r>
            <a:r>
              <a:rPr lang="en-US" b="1" i="1" dirty="0"/>
              <a:t>GPS</a:t>
            </a:r>
            <a:r>
              <a:rPr lang="en-US" dirty="0"/>
              <a:t>) - a collection of earth-orbiting satellites that transmit radio signals to determine longitude, latitude, speed, and direction of movement.</a:t>
            </a:r>
          </a:p>
          <a:p>
            <a:pPr lvl="1">
              <a:buClr>
                <a:schemeClr val="tx1"/>
              </a:buClr>
            </a:pPr>
            <a:r>
              <a:rPr lang="en-US" dirty="0"/>
              <a:t>Used in your mobile phones </a:t>
            </a:r>
          </a:p>
          <a:p>
            <a:pPr lvl="1">
              <a:buClr>
                <a:schemeClr val="tx1"/>
              </a:buClr>
            </a:pPr>
            <a:r>
              <a:rPr lang="en-US" dirty="0"/>
              <a:t>Cars</a:t>
            </a:r>
          </a:p>
          <a:p>
            <a:pPr marL="990600" lvl="1" indent="-533400">
              <a:buClr>
                <a:schemeClr val="tx1"/>
              </a:buClr>
              <a:buFont typeface="Wingdings" charset="0"/>
              <a:buAutoNum type="arabicPeriod"/>
            </a:pPr>
            <a:endParaRPr lang="en-US" dirty="0"/>
          </a:p>
        </p:txBody>
      </p:sp>
      <p:sp>
        <p:nvSpPr>
          <p:cNvPr id="4" name="Date Placeholder 3"/>
          <p:cNvSpPr>
            <a:spLocks noGrp="1"/>
          </p:cNvSpPr>
          <p:nvPr>
            <p:ph type="dt" sz="half" idx="4294967295"/>
          </p:nvPr>
        </p:nvSpPr>
        <p:spPr>
          <a:xfrm>
            <a:off x="0" y="6356350"/>
            <a:ext cx="2057400" cy="365125"/>
          </a:xfrm>
        </p:spPr>
        <p:txBody>
          <a:bodyPr/>
          <a:lstStyle/>
          <a:p>
            <a:fld id="{2CC496EF-CEF6-CF4B-B990-84669849831D}" type="slidenum">
              <a:rPr lang="en-US" smtClean="0"/>
              <a:pPr/>
              <a:t>23</a:t>
            </a:fld>
            <a:endParaRPr lang="en-US" dirty="0"/>
          </a:p>
        </p:txBody>
      </p:sp>
      <p:pic>
        <p:nvPicPr>
          <p:cNvPr id="2" name="Picture 1"/>
          <p:cNvPicPr>
            <a:picLocks noChangeAspect="1"/>
          </p:cNvPicPr>
          <p:nvPr/>
        </p:nvPicPr>
        <p:blipFill>
          <a:blip r:embed="rId2"/>
          <a:stretch>
            <a:fillRect/>
          </a:stretch>
        </p:blipFill>
        <p:spPr>
          <a:xfrm>
            <a:off x="5542823" y="2590800"/>
            <a:ext cx="3591677" cy="1358900"/>
          </a:xfrm>
          <a:prstGeom prst="rect">
            <a:avLst/>
          </a:prstGeom>
        </p:spPr>
      </p:pic>
      <p:pic>
        <p:nvPicPr>
          <p:cNvPr id="3" name="Picture 2"/>
          <p:cNvPicPr>
            <a:picLocks noChangeAspect="1"/>
          </p:cNvPicPr>
          <p:nvPr/>
        </p:nvPicPr>
        <p:blipFill>
          <a:blip r:embed="rId3"/>
          <a:stretch>
            <a:fillRect/>
          </a:stretch>
        </p:blipFill>
        <p:spPr>
          <a:xfrm>
            <a:off x="6096000" y="4267200"/>
            <a:ext cx="1943100" cy="1943100"/>
          </a:xfrm>
          <a:prstGeom prst="rect">
            <a:avLst/>
          </a:prstGeom>
        </p:spPr>
      </p:pic>
    </p:spTree>
    <p:extLst>
      <p:ext uri="{BB962C8B-B14F-4D97-AF65-F5344CB8AC3E}">
        <p14:creationId xmlns:p14="http://schemas.microsoft.com/office/powerpoint/2010/main" val="3905691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854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854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854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854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854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854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547"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219368-FEBD-4D74-8241-E959EA280D04}"/>
              </a:ext>
            </a:extLst>
          </p:cNvPr>
          <p:cNvSpPr>
            <a:spLocks noGrp="1"/>
          </p:cNvSpPr>
          <p:nvPr>
            <p:ph type="title"/>
          </p:nvPr>
        </p:nvSpPr>
        <p:spPr/>
        <p:txBody>
          <a:bodyPr/>
          <a:lstStyle/>
          <a:p>
            <a:r>
              <a:rPr lang="en-GB" dirty="0"/>
              <a:t>End of Part 2</a:t>
            </a:r>
          </a:p>
        </p:txBody>
      </p:sp>
      <p:sp>
        <p:nvSpPr>
          <p:cNvPr id="3" name="Content Placeholder 2">
            <a:extLst>
              <a:ext uri="{FF2B5EF4-FFF2-40B4-BE49-F238E27FC236}">
                <a16:creationId xmlns:a16="http://schemas.microsoft.com/office/drawing/2014/main" id="{226E8007-D474-48F6-B7D9-F8F821C3BB79}"/>
              </a:ext>
            </a:extLst>
          </p:cNvPr>
          <p:cNvSpPr>
            <a:spLocks noGrp="1"/>
          </p:cNvSpPr>
          <p:nvPr>
            <p:ph idx="1"/>
          </p:nvPr>
        </p:nvSpPr>
        <p:spPr/>
        <p:txBody>
          <a:bodyPr>
            <a:normAutofit lnSpcReduction="10000"/>
          </a:bodyPr>
          <a:lstStyle/>
          <a:p>
            <a:r>
              <a:rPr lang="en-GB" b="1" dirty="0"/>
              <a:t>Activity 2.2. Define the following technologies:</a:t>
            </a:r>
          </a:p>
          <a:p>
            <a:pPr lvl="1"/>
            <a:r>
              <a:rPr lang="en-GB" dirty="0"/>
              <a:t> Biometric</a:t>
            </a:r>
          </a:p>
          <a:p>
            <a:pPr lvl="1"/>
            <a:r>
              <a:rPr lang="en-GB" dirty="0"/>
              <a:t>Speech recognition</a:t>
            </a:r>
          </a:p>
          <a:p>
            <a:pPr lvl="1"/>
            <a:r>
              <a:rPr lang="en-GB" dirty="0"/>
              <a:t>Virtual Reality</a:t>
            </a:r>
          </a:p>
          <a:p>
            <a:pPr lvl="1"/>
            <a:r>
              <a:rPr lang="en-GB" dirty="0"/>
              <a:t>Cave </a:t>
            </a:r>
          </a:p>
          <a:p>
            <a:pPr lvl="1"/>
            <a:r>
              <a:rPr lang="en-GB" dirty="0"/>
              <a:t>Holographic </a:t>
            </a:r>
          </a:p>
          <a:p>
            <a:pPr lvl="1"/>
            <a:r>
              <a:rPr lang="en-GB" dirty="0"/>
              <a:t>Wearables</a:t>
            </a:r>
          </a:p>
          <a:p>
            <a:pPr lvl="1"/>
            <a:r>
              <a:rPr lang="en-GB" dirty="0"/>
              <a:t>Implants</a:t>
            </a:r>
          </a:p>
          <a:p>
            <a:pPr lvl="1"/>
            <a:endParaRPr lang="en-GB" dirty="0"/>
          </a:p>
        </p:txBody>
      </p:sp>
    </p:spTree>
    <p:extLst>
      <p:ext uri="{BB962C8B-B14F-4D97-AF65-F5344CB8AC3E}">
        <p14:creationId xmlns:p14="http://schemas.microsoft.com/office/powerpoint/2010/main" val="30419818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3FCD35-6053-4E9C-9FE4-8A2514410D77}"/>
              </a:ext>
            </a:extLst>
          </p:cNvPr>
          <p:cNvSpPr>
            <a:spLocks noGrp="1"/>
          </p:cNvSpPr>
          <p:nvPr>
            <p:ph type="title"/>
          </p:nvPr>
        </p:nvSpPr>
        <p:spPr/>
        <p:txBody>
          <a:bodyPr/>
          <a:lstStyle/>
          <a:p>
            <a:r>
              <a:rPr lang="en-GB" dirty="0"/>
              <a:t>Innovation in IT</a:t>
            </a:r>
          </a:p>
        </p:txBody>
      </p:sp>
      <p:sp>
        <p:nvSpPr>
          <p:cNvPr id="3" name="Content Placeholder 2">
            <a:extLst>
              <a:ext uri="{FF2B5EF4-FFF2-40B4-BE49-F238E27FC236}">
                <a16:creationId xmlns:a16="http://schemas.microsoft.com/office/drawing/2014/main" id="{913A234C-3BBD-4ADA-BD1E-5FE1D8BA79E1}"/>
              </a:ext>
            </a:extLst>
          </p:cNvPr>
          <p:cNvSpPr>
            <a:spLocks noGrp="1"/>
          </p:cNvSpPr>
          <p:nvPr>
            <p:ph idx="1"/>
          </p:nvPr>
        </p:nvSpPr>
        <p:spPr/>
        <p:txBody>
          <a:bodyPr/>
          <a:lstStyle/>
          <a:p>
            <a:endParaRPr lang="en-GB" dirty="0"/>
          </a:p>
        </p:txBody>
      </p:sp>
      <p:sp>
        <p:nvSpPr>
          <p:cNvPr id="4" name="TextBox 3">
            <a:extLst>
              <a:ext uri="{FF2B5EF4-FFF2-40B4-BE49-F238E27FC236}">
                <a16:creationId xmlns:a16="http://schemas.microsoft.com/office/drawing/2014/main" id="{C50013CA-BBC9-48CE-8CEA-FDAC54F8EFEE}"/>
              </a:ext>
            </a:extLst>
          </p:cNvPr>
          <p:cNvSpPr txBox="1"/>
          <p:nvPr/>
        </p:nvSpPr>
        <p:spPr>
          <a:xfrm>
            <a:off x="6781800" y="274638"/>
            <a:ext cx="825867" cy="369332"/>
          </a:xfrm>
          <a:prstGeom prst="rect">
            <a:avLst/>
          </a:prstGeom>
          <a:noFill/>
        </p:spPr>
        <p:txBody>
          <a:bodyPr wrap="none" rtlCol="0">
            <a:spAutoFit/>
          </a:bodyPr>
          <a:lstStyle/>
          <a:p>
            <a:r>
              <a:rPr lang="en-GB" b="1" dirty="0">
                <a:solidFill>
                  <a:srgbClr val="00CCCC"/>
                </a:solidFill>
              </a:rPr>
              <a:t>Part 3</a:t>
            </a:r>
          </a:p>
        </p:txBody>
      </p:sp>
    </p:spTree>
    <p:extLst>
      <p:ext uri="{BB962C8B-B14F-4D97-AF65-F5344CB8AC3E}">
        <p14:creationId xmlns:p14="http://schemas.microsoft.com/office/powerpoint/2010/main" val="35302322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a:extLst>
              <a:ext uri="{FF2B5EF4-FFF2-40B4-BE49-F238E27FC236}">
                <a16:creationId xmlns:a16="http://schemas.microsoft.com/office/drawing/2014/main" id="{8B9BB319-DA71-440C-85D5-62EA51C80FAE}"/>
              </a:ext>
            </a:extLst>
          </p:cNvPr>
          <p:cNvSpPr>
            <a:spLocks noGrp="1" noChangeArrowheads="1"/>
          </p:cNvSpPr>
          <p:nvPr>
            <p:ph type="title"/>
          </p:nvPr>
        </p:nvSpPr>
        <p:spPr/>
        <p:txBody>
          <a:bodyPr>
            <a:normAutofit/>
          </a:bodyPr>
          <a:lstStyle/>
          <a:p>
            <a:r>
              <a:rPr lang="en-US" altLang="en-US" sz="3600" b="1" dirty="0"/>
              <a:t>Introduction to Barcode Scanners:</a:t>
            </a:r>
          </a:p>
        </p:txBody>
      </p:sp>
      <p:sp>
        <p:nvSpPr>
          <p:cNvPr id="58371" name="Rectangle 3">
            <a:extLst>
              <a:ext uri="{FF2B5EF4-FFF2-40B4-BE49-F238E27FC236}">
                <a16:creationId xmlns:a16="http://schemas.microsoft.com/office/drawing/2014/main" id="{C502DD63-BA5D-4ED5-BBC5-DFFA0D74DBF2}"/>
              </a:ext>
            </a:extLst>
          </p:cNvPr>
          <p:cNvSpPr>
            <a:spLocks noGrp="1" noChangeArrowheads="1"/>
          </p:cNvSpPr>
          <p:nvPr>
            <p:ph idx="1"/>
          </p:nvPr>
        </p:nvSpPr>
        <p:spPr>
          <a:xfrm>
            <a:off x="500034" y="1500174"/>
            <a:ext cx="4376766" cy="4525963"/>
          </a:xfrm>
        </p:spPr>
        <p:txBody>
          <a:bodyPr/>
          <a:lstStyle/>
          <a:p>
            <a:pPr>
              <a:lnSpc>
                <a:spcPct val="80000"/>
              </a:lnSpc>
            </a:pPr>
            <a:r>
              <a:rPr lang="en-US" altLang="en-US" sz="2000" dirty="0"/>
              <a:t>Barcodes were created as a replacement for punch cards to identify product details</a:t>
            </a:r>
          </a:p>
          <a:p>
            <a:pPr>
              <a:lnSpc>
                <a:spcPct val="80000"/>
              </a:lnSpc>
            </a:pPr>
            <a:r>
              <a:rPr lang="en-US" altLang="en-US" sz="2000" dirty="0"/>
              <a:t>They have become very popular because of their simplicity and accuracy in the business community </a:t>
            </a:r>
          </a:p>
          <a:p>
            <a:pPr>
              <a:lnSpc>
                <a:spcPct val="80000"/>
              </a:lnSpc>
            </a:pPr>
            <a:r>
              <a:rPr lang="en-US" altLang="en-US" sz="2000" dirty="0"/>
              <a:t>Barcode identification systems are also critical elements in today’s global industry </a:t>
            </a:r>
          </a:p>
          <a:p>
            <a:pPr>
              <a:lnSpc>
                <a:spcPct val="80000"/>
              </a:lnSpc>
            </a:pPr>
            <a:r>
              <a:rPr lang="en-US" altLang="en-US" sz="2000" dirty="0"/>
              <a:t>These systems optically read a merchandises identification code and transmit this to a computer. </a:t>
            </a:r>
          </a:p>
          <a:p>
            <a:pPr>
              <a:lnSpc>
                <a:spcPct val="80000"/>
              </a:lnSpc>
            </a:pPr>
            <a:r>
              <a:rPr lang="en-US" altLang="en-US" sz="2000" dirty="0"/>
              <a:t>The computer then extracts the merchandise details from its database using the identification code. </a:t>
            </a:r>
          </a:p>
          <a:p>
            <a:pPr>
              <a:lnSpc>
                <a:spcPct val="80000"/>
              </a:lnSpc>
            </a:pPr>
            <a:endParaRPr lang="en-US" altLang="en-US" sz="2000" dirty="0"/>
          </a:p>
        </p:txBody>
      </p:sp>
      <p:sp>
        <p:nvSpPr>
          <p:cNvPr id="7" name="Slide Number Placeholder 6">
            <a:extLst>
              <a:ext uri="{FF2B5EF4-FFF2-40B4-BE49-F238E27FC236}">
                <a16:creationId xmlns:a16="http://schemas.microsoft.com/office/drawing/2014/main" id="{BBC3B0D4-F65B-4A7A-A9F2-11AD24E86F79}"/>
              </a:ext>
            </a:extLst>
          </p:cNvPr>
          <p:cNvSpPr>
            <a:spLocks noGrp="1"/>
          </p:cNvSpPr>
          <p:nvPr>
            <p:ph type="sldNum" sz="quarter" idx="4294967295"/>
          </p:nvPr>
        </p:nvSpPr>
        <p:spPr bwMode="auto">
          <a:xfrm>
            <a:off x="70104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defPPr>
              <a:defRPr lang="en-GB"/>
            </a:defPPr>
            <a:lvl1pPr algn="r" rtl="0" fontAlgn="base">
              <a:spcBef>
                <a:spcPct val="0"/>
              </a:spcBef>
              <a:spcAft>
                <a:spcPct val="0"/>
              </a:spcAft>
              <a:defRPr sz="1200" kern="1200">
                <a:solidFill>
                  <a:schemeClr val="tx1"/>
                </a:solidFill>
                <a:latin typeface="+mj-lt"/>
                <a:ea typeface="+mn-ea"/>
                <a:cs typeface="Arial" panose="020B060402020202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fld id="{D357A528-862F-48A4-9366-2162A9BADA3D}" type="slidenum">
              <a:rPr lang="en-GB" altLang="en-US" smtClean="0"/>
              <a:pPr/>
              <a:t>26</a:t>
            </a:fld>
            <a:endParaRPr lang="en-GB" altLang="en-US"/>
          </a:p>
        </p:txBody>
      </p:sp>
      <p:pic>
        <p:nvPicPr>
          <p:cNvPr id="4" name="Picture 3" descr="A picture containing toy&#10;&#10;Description automatically generated">
            <a:extLst>
              <a:ext uri="{FF2B5EF4-FFF2-40B4-BE49-F238E27FC236}">
                <a16:creationId xmlns:a16="http://schemas.microsoft.com/office/drawing/2014/main" id="{63AC5018-9631-4E30-929F-0BF914E7737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72429" y="1600200"/>
            <a:ext cx="3733471" cy="3111475"/>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8371">
                                            <p:txEl>
                                              <p:pRg st="0" end="0"/>
                                            </p:txEl>
                                          </p:spTgt>
                                        </p:tgtEl>
                                        <p:attrNameLst>
                                          <p:attrName>style.visibility</p:attrName>
                                        </p:attrNameLst>
                                      </p:cBhvr>
                                      <p:to>
                                        <p:strVal val="visible"/>
                                      </p:to>
                                    </p:set>
                                    <p:animEffect transition="in" filter="blinds(horizontal)">
                                      <p:cBhvr>
                                        <p:cTn id="7" dur="500"/>
                                        <p:tgtEl>
                                          <p:spTgt spid="5837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8371">
                                            <p:txEl>
                                              <p:pRg st="1" end="1"/>
                                            </p:txEl>
                                          </p:spTgt>
                                        </p:tgtEl>
                                        <p:attrNameLst>
                                          <p:attrName>style.visibility</p:attrName>
                                        </p:attrNameLst>
                                      </p:cBhvr>
                                      <p:to>
                                        <p:strVal val="visible"/>
                                      </p:to>
                                    </p:set>
                                    <p:animEffect transition="in" filter="blinds(horizontal)">
                                      <p:cBhvr>
                                        <p:cTn id="12" dur="500"/>
                                        <p:tgtEl>
                                          <p:spTgt spid="58371">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58371">
                                            <p:txEl>
                                              <p:pRg st="2" end="2"/>
                                            </p:txEl>
                                          </p:spTgt>
                                        </p:tgtEl>
                                        <p:attrNameLst>
                                          <p:attrName>style.visibility</p:attrName>
                                        </p:attrNameLst>
                                      </p:cBhvr>
                                      <p:to>
                                        <p:strVal val="visible"/>
                                      </p:to>
                                    </p:set>
                                    <p:animEffect transition="in" filter="blinds(horizontal)">
                                      <p:cBhvr>
                                        <p:cTn id="17" dur="500"/>
                                        <p:tgtEl>
                                          <p:spTgt spid="58371">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58371">
                                            <p:txEl>
                                              <p:pRg st="3" end="3"/>
                                            </p:txEl>
                                          </p:spTgt>
                                        </p:tgtEl>
                                        <p:attrNameLst>
                                          <p:attrName>style.visibility</p:attrName>
                                        </p:attrNameLst>
                                      </p:cBhvr>
                                      <p:to>
                                        <p:strVal val="visible"/>
                                      </p:to>
                                    </p:set>
                                    <p:animEffect transition="in" filter="blinds(horizontal)">
                                      <p:cBhvr>
                                        <p:cTn id="22" dur="500"/>
                                        <p:tgtEl>
                                          <p:spTgt spid="58371">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58371">
                                            <p:txEl>
                                              <p:pRg st="4" end="4"/>
                                            </p:txEl>
                                          </p:spTgt>
                                        </p:tgtEl>
                                        <p:attrNameLst>
                                          <p:attrName>style.visibility</p:attrName>
                                        </p:attrNameLst>
                                      </p:cBhvr>
                                      <p:to>
                                        <p:strVal val="visible"/>
                                      </p:to>
                                    </p:set>
                                    <p:animEffect transition="in" filter="blinds(horizontal)">
                                      <p:cBhvr>
                                        <p:cTn id="27" dur="500"/>
                                        <p:tgtEl>
                                          <p:spTgt spid="5837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371"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a:extLst>
              <a:ext uri="{FF2B5EF4-FFF2-40B4-BE49-F238E27FC236}">
                <a16:creationId xmlns:a16="http://schemas.microsoft.com/office/drawing/2014/main" id="{1E805450-C1AB-4FB1-98BE-7FBEAB642326}"/>
              </a:ext>
            </a:extLst>
          </p:cNvPr>
          <p:cNvSpPr>
            <a:spLocks noGrp="1" noChangeArrowheads="1"/>
          </p:cNvSpPr>
          <p:nvPr>
            <p:ph type="title"/>
          </p:nvPr>
        </p:nvSpPr>
        <p:spPr/>
        <p:txBody>
          <a:bodyPr>
            <a:normAutofit/>
          </a:bodyPr>
          <a:lstStyle/>
          <a:p>
            <a:r>
              <a:rPr lang="en-US" altLang="en-US" sz="3600" b="1" dirty="0"/>
              <a:t>Introduction to Barcode Scanners:</a:t>
            </a:r>
          </a:p>
        </p:txBody>
      </p:sp>
      <p:sp>
        <p:nvSpPr>
          <p:cNvPr id="6" name="Slide Number Placeholder 5">
            <a:extLst>
              <a:ext uri="{FF2B5EF4-FFF2-40B4-BE49-F238E27FC236}">
                <a16:creationId xmlns:a16="http://schemas.microsoft.com/office/drawing/2014/main" id="{DFCFAB86-403E-41E5-8747-86EB15E778EF}"/>
              </a:ext>
            </a:extLst>
          </p:cNvPr>
          <p:cNvSpPr>
            <a:spLocks noGrp="1"/>
          </p:cNvSpPr>
          <p:nvPr>
            <p:ph type="sldNum" sz="quarter" idx="4294967295"/>
          </p:nvPr>
        </p:nvSpPr>
        <p:spPr bwMode="auto">
          <a:xfrm>
            <a:off x="70104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defPPr>
              <a:defRPr lang="en-GB"/>
            </a:defPPr>
            <a:lvl1pPr algn="r" rtl="0" fontAlgn="base">
              <a:spcBef>
                <a:spcPct val="0"/>
              </a:spcBef>
              <a:spcAft>
                <a:spcPct val="0"/>
              </a:spcAft>
              <a:defRPr sz="1200" kern="1200">
                <a:solidFill>
                  <a:schemeClr val="tx1"/>
                </a:solidFill>
                <a:latin typeface="+mj-lt"/>
                <a:ea typeface="+mn-ea"/>
                <a:cs typeface="Arial" panose="020B060402020202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fld id="{AA458A20-611B-4FCC-A6DB-7736CD3881EB}" type="slidenum">
              <a:rPr lang="en-GB" altLang="en-US" smtClean="0"/>
              <a:pPr/>
              <a:t>27</a:t>
            </a:fld>
            <a:endParaRPr lang="en-GB" altLang="en-US"/>
          </a:p>
        </p:txBody>
      </p:sp>
      <p:sp>
        <p:nvSpPr>
          <p:cNvPr id="59395" name="Text Box 3">
            <a:extLst>
              <a:ext uri="{FF2B5EF4-FFF2-40B4-BE49-F238E27FC236}">
                <a16:creationId xmlns:a16="http://schemas.microsoft.com/office/drawing/2014/main" id="{9B54423E-2E16-44AB-8C14-423E3761D413}"/>
              </a:ext>
            </a:extLst>
          </p:cNvPr>
          <p:cNvSpPr txBox="1">
            <a:spLocks noChangeArrowheads="1"/>
          </p:cNvSpPr>
          <p:nvPr/>
        </p:nvSpPr>
        <p:spPr bwMode="auto">
          <a:xfrm>
            <a:off x="653981" y="1527969"/>
            <a:ext cx="4375220" cy="49552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eaLnBrk="0" hangingPunct="0">
              <a:lnSpc>
                <a:spcPct val="80000"/>
              </a:lnSpc>
              <a:spcBef>
                <a:spcPct val="20000"/>
              </a:spcBef>
              <a:buClr>
                <a:schemeClr val="accent2"/>
              </a:buClr>
              <a:buSzPct val="80000"/>
              <a:buFont typeface="Wingdings" panose="05000000000000000000" pitchFamily="2" charset="2"/>
              <a:buChar char="q"/>
            </a:pPr>
            <a:r>
              <a:rPr kumimoji="1" lang="en-US" altLang="en-US" sz="2000" dirty="0">
                <a:latin typeface="Times New Roman" panose="02020603050405020304" pitchFamily="18" charset="0"/>
              </a:rPr>
              <a:t>Barcodes have two classifications: </a:t>
            </a:r>
          </a:p>
          <a:p>
            <a:pPr marL="800100" lvl="1" indent="-342900" eaLnBrk="0" hangingPunct="0">
              <a:lnSpc>
                <a:spcPct val="80000"/>
              </a:lnSpc>
              <a:spcBef>
                <a:spcPct val="20000"/>
              </a:spcBef>
              <a:buClr>
                <a:schemeClr val="accent2"/>
              </a:buClr>
              <a:buSzPct val="80000"/>
              <a:buFont typeface="Wingdings" panose="05000000000000000000" pitchFamily="2" charset="2"/>
              <a:buChar char="q"/>
            </a:pPr>
            <a:r>
              <a:rPr kumimoji="1" lang="en-US" altLang="en-US" sz="2000" dirty="0">
                <a:latin typeface="Times New Roman" panose="02020603050405020304" pitchFamily="18" charset="0"/>
              </a:rPr>
              <a:t>one dimension and two dimensions </a:t>
            </a:r>
          </a:p>
          <a:p>
            <a:pPr marL="800100" lvl="1" indent="-342900" eaLnBrk="0" hangingPunct="0">
              <a:lnSpc>
                <a:spcPct val="80000"/>
              </a:lnSpc>
              <a:spcBef>
                <a:spcPct val="20000"/>
              </a:spcBef>
              <a:buClr>
                <a:schemeClr val="accent2"/>
              </a:buClr>
              <a:buSzPct val="80000"/>
              <a:buFont typeface="Wingdings" panose="05000000000000000000" pitchFamily="2" charset="2"/>
              <a:buChar char="q"/>
            </a:pPr>
            <a:r>
              <a:rPr kumimoji="1" lang="en-US" altLang="en-US" sz="2000" dirty="0">
                <a:latin typeface="Times New Roman" panose="02020603050405020304" pitchFamily="18" charset="0"/>
              </a:rPr>
              <a:t>These classifications differ both in the way they represent data as well as how they decode the data </a:t>
            </a:r>
          </a:p>
          <a:p>
            <a:pPr marL="342900" indent="-342900" eaLnBrk="0" hangingPunct="0">
              <a:lnSpc>
                <a:spcPct val="80000"/>
              </a:lnSpc>
              <a:spcBef>
                <a:spcPct val="20000"/>
              </a:spcBef>
              <a:buClr>
                <a:schemeClr val="accent2"/>
              </a:buClr>
              <a:buSzPct val="80000"/>
              <a:buFont typeface="Wingdings" panose="05000000000000000000" pitchFamily="2" charset="2"/>
              <a:buChar char="q"/>
            </a:pPr>
            <a:endParaRPr kumimoji="1" lang="en-US" altLang="en-US" sz="2000" dirty="0">
              <a:latin typeface="Times New Roman" panose="02020603050405020304" pitchFamily="18" charset="0"/>
            </a:endParaRPr>
          </a:p>
          <a:p>
            <a:pPr marL="342900" indent="-342900" eaLnBrk="0" hangingPunct="0">
              <a:lnSpc>
                <a:spcPct val="80000"/>
              </a:lnSpc>
              <a:spcBef>
                <a:spcPct val="20000"/>
              </a:spcBef>
              <a:buClr>
                <a:schemeClr val="accent2"/>
              </a:buClr>
              <a:buSzPct val="80000"/>
              <a:buFont typeface="Wingdings" panose="05000000000000000000" pitchFamily="2" charset="2"/>
              <a:buChar char="q"/>
            </a:pPr>
            <a:r>
              <a:rPr kumimoji="1" lang="en-US" altLang="en-US" sz="2000" dirty="0">
                <a:latin typeface="Times New Roman" panose="02020603050405020304" pitchFamily="18" charset="0"/>
              </a:rPr>
              <a:t>Some decode the data as letters only, some as numbers only, some combine letters and numbers, and some decode special character strings of various length and type </a:t>
            </a:r>
          </a:p>
          <a:p>
            <a:pPr marL="342900" indent="-342900" eaLnBrk="0" hangingPunct="0">
              <a:lnSpc>
                <a:spcPct val="80000"/>
              </a:lnSpc>
              <a:spcBef>
                <a:spcPct val="20000"/>
              </a:spcBef>
              <a:buClr>
                <a:schemeClr val="accent2"/>
              </a:buClr>
              <a:buSzPct val="80000"/>
              <a:buFont typeface="Wingdings" panose="05000000000000000000" pitchFamily="2" charset="2"/>
              <a:buChar char="q"/>
            </a:pPr>
            <a:endParaRPr kumimoji="1" lang="en-US" altLang="en-US" sz="2000" dirty="0">
              <a:latin typeface="Times New Roman" panose="02020603050405020304" pitchFamily="18" charset="0"/>
            </a:endParaRPr>
          </a:p>
          <a:p>
            <a:pPr marL="342900" indent="-342900" eaLnBrk="0" hangingPunct="0">
              <a:lnSpc>
                <a:spcPct val="80000"/>
              </a:lnSpc>
              <a:spcBef>
                <a:spcPct val="20000"/>
              </a:spcBef>
              <a:buClr>
                <a:schemeClr val="accent2"/>
              </a:buClr>
              <a:buSzPct val="80000"/>
              <a:buFont typeface="Wingdings" panose="05000000000000000000" pitchFamily="2" charset="2"/>
              <a:buChar char="q"/>
            </a:pPr>
            <a:r>
              <a:rPr kumimoji="1" lang="en-US" altLang="en-US" sz="2000" dirty="0">
                <a:latin typeface="Times New Roman" panose="02020603050405020304" pitchFamily="18" charset="0"/>
              </a:rPr>
              <a:t>Barcode scanners work well if the barcode being scanned is flat, not wider than the scanner, and the symbols are not distorted. </a:t>
            </a:r>
          </a:p>
          <a:p>
            <a:pPr eaLnBrk="0" hangingPunct="0"/>
            <a:endParaRPr kumimoji="1" lang="en-US" altLang="en-US" sz="2000" dirty="0">
              <a:latin typeface="Times New Roman" panose="02020603050405020304" pitchFamily="18" charset="0"/>
            </a:endParaRPr>
          </a:p>
        </p:txBody>
      </p:sp>
      <p:pic>
        <p:nvPicPr>
          <p:cNvPr id="3" name="Picture 2">
            <a:extLst>
              <a:ext uri="{FF2B5EF4-FFF2-40B4-BE49-F238E27FC236}">
                <a16:creationId xmlns:a16="http://schemas.microsoft.com/office/drawing/2014/main" id="{5616F04B-3A85-46C8-B235-FA32467A49B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98993" y="1358901"/>
            <a:ext cx="3606800" cy="3606800"/>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9395">
                                            <p:txEl>
                                              <p:pRg st="0" end="0"/>
                                            </p:txEl>
                                          </p:spTgt>
                                        </p:tgtEl>
                                        <p:attrNameLst>
                                          <p:attrName>style.visibility</p:attrName>
                                        </p:attrNameLst>
                                      </p:cBhvr>
                                      <p:to>
                                        <p:strVal val="visible"/>
                                      </p:to>
                                    </p:set>
                                    <p:animEffect transition="in" filter="blinds(horizontal)">
                                      <p:cBhvr>
                                        <p:cTn id="7" dur="500"/>
                                        <p:tgtEl>
                                          <p:spTgt spid="5939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9395">
                                            <p:txEl>
                                              <p:pRg st="1" end="1"/>
                                            </p:txEl>
                                          </p:spTgt>
                                        </p:tgtEl>
                                        <p:attrNameLst>
                                          <p:attrName>style.visibility</p:attrName>
                                        </p:attrNameLst>
                                      </p:cBhvr>
                                      <p:to>
                                        <p:strVal val="visible"/>
                                      </p:to>
                                    </p:set>
                                    <p:animEffect transition="in" filter="blinds(horizontal)">
                                      <p:cBhvr>
                                        <p:cTn id="12" dur="500"/>
                                        <p:tgtEl>
                                          <p:spTgt spid="59395">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59395">
                                            <p:txEl>
                                              <p:pRg st="2" end="2"/>
                                            </p:txEl>
                                          </p:spTgt>
                                        </p:tgtEl>
                                        <p:attrNameLst>
                                          <p:attrName>style.visibility</p:attrName>
                                        </p:attrNameLst>
                                      </p:cBhvr>
                                      <p:to>
                                        <p:strVal val="visible"/>
                                      </p:to>
                                    </p:set>
                                    <p:animEffect transition="in" filter="blinds(horizontal)">
                                      <p:cBhvr>
                                        <p:cTn id="17" dur="500"/>
                                        <p:tgtEl>
                                          <p:spTgt spid="59395">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59395">
                                            <p:txEl>
                                              <p:pRg st="4" end="4"/>
                                            </p:txEl>
                                          </p:spTgt>
                                        </p:tgtEl>
                                        <p:attrNameLst>
                                          <p:attrName>style.visibility</p:attrName>
                                        </p:attrNameLst>
                                      </p:cBhvr>
                                      <p:to>
                                        <p:strVal val="visible"/>
                                      </p:to>
                                    </p:set>
                                    <p:animEffect transition="in" filter="blinds(horizontal)">
                                      <p:cBhvr>
                                        <p:cTn id="22" dur="500"/>
                                        <p:tgtEl>
                                          <p:spTgt spid="59395">
                                            <p:txEl>
                                              <p:pRg st="4" end="4"/>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59395">
                                            <p:txEl>
                                              <p:pRg st="6" end="6"/>
                                            </p:txEl>
                                          </p:spTgt>
                                        </p:tgtEl>
                                        <p:attrNameLst>
                                          <p:attrName>style.visibility</p:attrName>
                                        </p:attrNameLst>
                                      </p:cBhvr>
                                      <p:to>
                                        <p:strVal val="visible"/>
                                      </p:to>
                                    </p:set>
                                    <p:animEffect transition="in" filter="blinds(horizontal)">
                                      <p:cBhvr>
                                        <p:cTn id="27" dur="500"/>
                                        <p:tgtEl>
                                          <p:spTgt spid="5939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395" grpId="0" build="p" bldLvl="2"/>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a:extLst>
              <a:ext uri="{FF2B5EF4-FFF2-40B4-BE49-F238E27FC236}">
                <a16:creationId xmlns:a16="http://schemas.microsoft.com/office/drawing/2014/main" id="{1A7F3855-8D87-417D-A73D-8CAC7F003F6B}"/>
              </a:ext>
            </a:extLst>
          </p:cNvPr>
          <p:cNvSpPr>
            <a:spLocks noGrp="1" noChangeArrowheads="1"/>
          </p:cNvSpPr>
          <p:nvPr>
            <p:ph type="title"/>
          </p:nvPr>
        </p:nvSpPr>
        <p:spPr/>
        <p:txBody>
          <a:bodyPr>
            <a:noAutofit/>
          </a:bodyPr>
          <a:lstStyle/>
          <a:p>
            <a:r>
              <a:rPr lang="en-US" altLang="en-US" sz="3600" dirty="0">
                <a:cs typeface="Times New Roman" panose="02020603050405020304" pitchFamily="18" charset="0"/>
              </a:rPr>
              <a:t>Predefined dictionary of characters</a:t>
            </a:r>
            <a:r>
              <a:rPr lang="en-US" altLang="en-US" sz="3600" dirty="0"/>
              <a:t> </a:t>
            </a:r>
          </a:p>
        </p:txBody>
      </p:sp>
      <p:sp>
        <p:nvSpPr>
          <p:cNvPr id="2" name="Content Placeholder 1">
            <a:extLst>
              <a:ext uri="{FF2B5EF4-FFF2-40B4-BE49-F238E27FC236}">
                <a16:creationId xmlns:a16="http://schemas.microsoft.com/office/drawing/2014/main" id="{42780B9A-8665-419D-9035-C5B50261EBB9}"/>
              </a:ext>
            </a:extLst>
          </p:cNvPr>
          <p:cNvSpPr>
            <a:spLocks noGrp="1"/>
          </p:cNvSpPr>
          <p:nvPr>
            <p:ph idx="1"/>
          </p:nvPr>
        </p:nvSpPr>
        <p:spPr/>
        <p:txBody>
          <a:bodyPr/>
          <a:lstStyle/>
          <a:p>
            <a:endParaRPr lang="en-GB"/>
          </a:p>
        </p:txBody>
      </p:sp>
      <p:sp>
        <p:nvSpPr>
          <p:cNvPr id="7" name="Slide Number Placeholder 5">
            <a:extLst>
              <a:ext uri="{FF2B5EF4-FFF2-40B4-BE49-F238E27FC236}">
                <a16:creationId xmlns:a16="http://schemas.microsoft.com/office/drawing/2014/main" id="{9AF4310A-3C05-49E0-9FF0-97EA6AAE0B15}"/>
              </a:ext>
            </a:extLst>
          </p:cNvPr>
          <p:cNvSpPr>
            <a:spLocks noGrp="1"/>
          </p:cNvSpPr>
          <p:nvPr>
            <p:ph type="sldNum" sz="quarter" idx="4294967295"/>
          </p:nvPr>
        </p:nvSpPr>
        <p:spPr bwMode="auto">
          <a:xfrm>
            <a:off x="70104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defPPr>
              <a:defRPr lang="en-GB"/>
            </a:defPPr>
            <a:lvl1pPr algn="r" rtl="0" fontAlgn="base">
              <a:spcBef>
                <a:spcPct val="0"/>
              </a:spcBef>
              <a:spcAft>
                <a:spcPct val="0"/>
              </a:spcAft>
              <a:defRPr sz="1200" kern="1200">
                <a:solidFill>
                  <a:schemeClr val="tx1"/>
                </a:solidFill>
                <a:latin typeface="+mj-lt"/>
                <a:ea typeface="+mn-ea"/>
                <a:cs typeface="Arial" panose="020B060402020202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fld id="{AA458A20-611B-4FCC-A6DB-7736CD3881EB}" type="slidenum">
              <a:rPr lang="en-GB" altLang="en-US" smtClean="0"/>
              <a:pPr/>
              <a:t>28</a:t>
            </a:fld>
            <a:endParaRPr lang="en-GB" altLang="en-US"/>
          </a:p>
        </p:txBody>
      </p:sp>
      <p:sp>
        <p:nvSpPr>
          <p:cNvPr id="60419" name="Rectangle 3">
            <a:extLst>
              <a:ext uri="{FF2B5EF4-FFF2-40B4-BE49-F238E27FC236}">
                <a16:creationId xmlns:a16="http://schemas.microsoft.com/office/drawing/2014/main" id="{47C0B93E-5053-4A0D-90C8-29CF04413898}"/>
              </a:ext>
            </a:extLst>
          </p:cNvPr>
          <p:cNvSpPr>
            <a:spLocks noChangeArrowheads="1"/>
          </p:cNvSpPr>
          <p:nvPr/>
        </p:nvSpPr>
        <p:spPr bwMode="auto">
          <a:xfrm>
            <a:off x="3286125" y="26289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GB"/>
          </a:p>
        </p:txBody>
      </p:sp>
      <p:pic>
        <p:nvPicPr>
          <p:cNvPr id="60420" name="Picture 4">
            <a:extLst>
              <a:ext uri="{FF2B5EF4-FFF2-40B4-BE49-F238E27FC236}">
                <a16:creationId xmlns:a16="http://schemas.microsoft.com/office/drawing/2014/main" id="{1C57F279-5F73-4312-916F-CCC1D2292D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2939"/>
          <a:stretch>
            <a:fillRect/>
          </a:stretch>
        </p:blipFill>
        <p:spPr bwMode="auto">
          <a:xfrm>
            <a:off x="381000" y="1066800"/>
            <a:ext cx="8077200" cy="54864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0A9F4AE6-9AB1-4629-B5C0-09E09E5A447C}"/>
              </a:ext>
            </a:extLst>
          </p:cNvPr>
          <p:cNvSpPr>
            <a:spLocks noGrp="1"/>
          </p:cNvSpPr>
          <p:nvPr>
            <p:ph type="sldNum" sz="quarter" idx="4294967295"/>
          </p:nvPr>
        </p:nvSpPr>
        <p:spPr bwMode="auto">
          <a:xfrm>
            <a:off x="70104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defPPr>
              <a:defRPr lang="en-GB"/>
            </a:defPPr>
            <a:lvl1pPr algn="r" rtl="0" fontAlgn="base">
              <a:spcBef>
                <a:spcPct val="0"/>
              </a:spcBef>
              <a:spcAft>
                <a:spcPct val="0"/>
              </a:spcAft>
              <a:defRPr sz="1200" kern="1200">
                <a:solidFill>
                  <a:schemeClr val="tx1"/>
                </a:solidFill>
                <a:latin typeface="+mj-lt"/>
                <a:ea typeface="+mn-ea"/>
                <a:cs typeface="Arial" panose="020B060402020202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fld id="{AA458A20-611B-4FCC-A6DB-7736CD3881EB}" type="slidenum">
              <a:rPr lang="en-GB" altLang="en-US" smtClean="0"/>
              <a:pPr/>
              <a:t>29</a:t>
            </a:fld>
            <a:endParaRPr lang="en-GB" altLang="en-US"/>
          </a:p>
        </p:txBody>
      </p:sp>
      <p:sp>
        <p:nvSpPr>
          <p:cNvPr id="61442" name="Rectangle 2">
            <a:extLst>
              <a:ext uri="{FF2B5EF4-FFF2-40B4-BE49-F238E27FC236}">
                <a16:creationId xmlns:a16="http://schemas.microsoft.com/office/drawing/2014/main" id="{A7DF5884-EEC7-4129-9984-701EB68A409D}"/>
              </a:ext>
            </a:extLst>
          </p:cNvPr>
          <p:cNvSpPr>
            <a:spLocks noChangeArrowheads="1"/>
          </p:cNvSpPr>
          <p:nvPr/>
        </p:nvSpPr>
        <p:spPr bwMode="auto">
          <a:xfrm>
            <a:off x="3586163" y="28384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GB"/>
          </a:p>
        </p:txBody>
      </p:sp>
      <p:pic>
        <p:nvPicPr>
          <p:cNvPr id="61443" name="Picture 3">
            <a:extLst>
              <a:ext uri="{FF2B5EF4-FFF2-40B4-BE49-F238E27FC236}">
                <a16:creationId xmlns:a16="http://schemas.microsoft.com/office/drawing/2014/main" id="{11B1FF33-5834-40EA-AFD8-9E8B325779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9531" r="10397" b="7018"/>
          <a:stretch>
            <a:fillRect/>
          </a:stretch>
        </p:blipFill>
        <p:spPr bwMode="auto">
          <a:xfrm>
            <a:off x="3048000" y="0"/>
            <a:ext cx="5530850" cy="3313113"/>
          </a:xfrm>
          <a:prstGeom prst="rect">
            <a:avLst/>
          </a:prstGeom>
          <a:noFill/>
          <a:extLst>
            <a:ext uri="{909E8E84-426E-40DD-AFC4-6F175D3DCCD1}">
              <a14:hiddenFill xmlns:a14="http://schemas.microsoft.com/office/drawing/2010/main">
                <a:solidFill>
                  <a:srgbClr val="FFFFFF"/>
                </a:solidFill>
              </a14:hiddenFill>
            </a:ext>
          </a:extLst>
        </p:spPr>
      </p:pic>
      <p:sp>
        <p:nvSpPr>
          <p:cNvPr id="61445" name="Rectangle 5">
            <a:extLst>
              <a:ext uri="{FF2B5EF4-FFF2-40B4-BE49-F238E27FC236}">
                <a16:creationId xmlns:a16="http://schemas.microsoft.com/office/drawing/2014/main" id="{604802A4-51C9-4B13-AAFB-95987FD4AA8D}"/>
              </a:ext>
            </a:extLst>
          </p:cNvPr>
          <p:cNvSpPr>
            <a:spLocks noChangeArrowheads="1"/>
          </p:cNvSpPr>
          <p:nvPr/>
        </p:nvSpPr>
        <p:spPr bwMode="auto">
          <a:xfrm>
            <a:off x="3343275" y="27051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GB"/>
          </a:p>
        </p:txBody>
      </p:sp>
      <p:pic>
        <p:nvPicPr>
          <p:cNvPr id="61446" name="Picture 6">
            <a:extLst>
              <a:ext uri="{FF2B5EF4-FFF2-40B4-BE49-F238E27FC236}">
                <a16:creationId xmlns:a16="http://schemas.microsoft.com/office/drawing/2014/main" id="{EBE22312-4ECE-4522-8294-CB6D7F33A34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00" y="3657600"/>
            <a:ext cx="3692525" cy="217487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Table ordering system for restaurants | no monthly fee!">
            <a:extLst>
              <a:ext uri="{FF2B5EF4-FFF2-40B4-BE49-F238E27FC236}">
                <a16:creationId xmlns:a16="http://schemas.microsoft.com/office/drawing/2014/main" id="{1D00C680-071A-8BAA-941A-E8C5BC4B03C9}"/>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42882" t="1112" r="24167" b="-1"/>
          <a:stretch/>
        </p:blipFill>
        <p:spPr bwMode="auto">
          <a:xfrm>
            <a:off x="228600" y="-152400"/>
            <a:ext cx="2209800" cy="373032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7205AA-3BA6-4A62-90DA-DCFCB2309616}"/>
              </a:ext>
            </a:extLst>
          </p:cNvPr>
          <p:cNvSpPr>
            <a:spLocks noGrp="1"/>
          </p:cNvSpPr>
          <p:nvPr>
            <p:ph type="title"/>
          </p:nvPr>
        </p:nvSpPr>
        <p:spPr/>
        <p:txBody>
          <a:bodyPr/>
          <a:lstStyle/>
          <a:p>
            <a:r>
              <a:rPr lang="en-GB" dirty="0"/>
              <a:t>Context of the lecture</a:t>
            </a:r>
          </a:p>
        </p:txBody>
      </p:sp>
      <p:sp>
        <p:nvSpPr>
          <p:cNvPr id="3" name="Content Placeholder 2">
            <a:extLst>
              <a:ext uri="{FF2B5EF4-FFF2-40B4-BE49-F238E27FC236}">
                <a16:creationId xmlns:a16="http://schemas.microsoft.com/office/drawing/2014/main" id="{E32E3EFC-AD23-4677-9E64-A35C46282F38}"/>
              </a:ext>
            </a:extLst>
          </p:cNvPr>
          <p:cNvSpPr>
            <a:spLocks noGrp="1"/>
          </p:cNvSpPr>
          <p:nvPr>
            <p:ph idx="1"/>
          </p:nvPr>
        </p:nvSpPr>
        <p:spPr/>
        <p:txBody>
          <a:bodyPr/>
          <a:lstStyle/>
          <a:p>
            <a:r>
              <a:rPr lang="en-GB" dirty="0"/>
              <a:t>Your assignment has started!!</a:t>
            </a:r>
          </a:p>
          <a:p>
            <a:r>
              <a:rPr lang="en-GB" dirty="0"/>
              <a:t>Task 3, 4, and 5 are going to be covered in this lesson and next. </a:t>
            </a:r>
          </a:p>
          <a:p>
            <a:r>
              <a:rPr lang="en-GB" dirty="0"/>
              <a:t>Let us go through the assignment together!</a:t>
            </a:r>
          </a:p>
          <a:p>
            <a:pPr lvl="1"/>
            <a:r>
              <a:rPr lang="en-GB" dirty="0"/>
              <a:t>What each task requires you to do?</a:t>
            </a:r>
          </a:p>
          <a:p>
            <a:pPr lvl="1"/>
            <a:r>
              <a:rPr lang="en-GB" dirty="0"/>
              <a:t>Deadline for formative feedback.</a:t>
            </a:r>
          </a:p>
          <a:p>
            <a:pPr marL="457200" lvl="1" indent="0">
              <a:buNone/>
            </a:pPr>
            <a:endParaRPr lang="en-GB" dirty="0"/>
          </a:p>
          <a:p>
            <a:pPr marL="0" indent="0">
              <a:buNone/>
            </a:pPr>
            <a:endParaRPr lang="en-GB" dirty="0"/>
          </a:p>
        </p:txBody>
      </p:sp>
      <p:pic>
        <p:nvPicPr>
          <p:cNvPr id="5" name="Picture 4" descr="A picture containing text, businesscard&#10;&#10;Description automatically generated">
            <a:extLst>
              <a:ext uri="{FF2B5EF4-FFF2-40B4-BE49-F238E27FC236}">
                <a16:creationId xmlns:a16="http://schemas.microsoft.com/office/drawing/2014/main" id="{15670374-3714-4F99-B24D-7CA5F2A3D9A5}"/>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7086600" y="188925"/>
            <a:ext cx="1828800" cy="1285875"/>
          </a:xfrm>
          <a:prstGeom prst="rect">
            <a:avLst/>
          </a:prstGeom>
        </p:spPr>
      </p:pic>
      <p:sp>
        <p:nvSpPr>
          <p:cNvPr id="6" name="TextBox 5">
            <a:extLst>
              <a:ext uri="{FF2B5EF4-FFF2-40B4-BE49-F238E27FC236}">
                <a16:creationId xmlns:a16="http://schemas.microsoft.com/office/drawing/2014/main" id="{F85EF74D-F700-45F5-A297-7524066A267E}"/>
              </a:ext>
            </a:extLst>
          </p:cNvPr>
          <p:cNvSpPr txBox="1"/>
          <p:nvPr/>
        </p:nvSpPr>
        <p:spPr>
          <a:xfrm>
            <a:off x="7086600" y="1603041"/>
            <a:ext cx="1828800" cy="153888"/>
          </a:xfrm>
          <a:prstGeom prst="rect">
            <a:avLst/>
          </a:prstGeom>
          <a:noFill/>
        </p:spPr>
        <p:txBody>
          <a:bodyPr wrap="square" rtlCol="0">
            <a:spAutoFit/>
          </a:bodyPr>
          <a:lstStyle/>
          <a:p>
            <a:r>
              <a:rPr lang="en-GB" sz="400">
                <a:hlinkClick r:id="rId3" tooltip="http://the1709blog.blogspot.com/2010/04/limited-term-assignments-reader-writes.html"/>
              </a:rPr>
              <a:t>This Photo</a:t>
            </a:r>
            <a:r>
              <a:rPr lang="en-GB" sz="400"/>
              <a:t> by Unknown Author is licensed under </a:t>
            </a:r>
            <a:r>
              <a:rPr lang="en-GB" sz="400">
                <a:hlinkClick r:id="rId4" tooltip="https://creativecommons.org/licenses/by/3.0/"/>
              </a:rPr>
              <a:t>CC BY</a:t>
            </a:r>
            <a:endParaRPr lang="en-GB" sz="400"/>
          </a:p>
        </p:txBody>
      </p:sp>
    </p:spTree>
    <p:extLst>
      <p:ext uri="{BB962C8B-B14F-4D97-AF65-F5344CB8AC3E}">
        <p14:creationId xmlns:p14="http://schemas.microsoft.com/office/powerpoint/2010/main" val="246252652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p:txBody>
          <a:bodyPr>
            <a:normAutofit fontScale="90000"/>
          </a:bodyPr>
          <a:lstStyle/>
          <a:p>
            <a:r>
              <a:rPr lang="en-US" b="1" dirty="0"/>
              <a:t>The Digital Frontier</a:t>
            </a:r>
            <a:br>
              <a:rPr lang="en-US" dirty="0"/>
            </a:br>
            <a:r>
              <a:rPr lang="en-US" sz="3200" i="1" dirty="0"/>
              <a:t>Digital Cash</a:t>
            </a:r>
          </a:p>
        </p:txBody>
      </p:sp>
      <p:sp>
        <p:nvSpPr>
          <p:cNvPr id="47107" name="Rectangle 3"/>
          <p:cNvSpPr>
            <a:spLocks noGrp="1" noChangeArrowheads="1"/>
          </p:cNvSpPr>
          <p:nvPr>
            <p:ph idx="1"/>
          </p:nvPr>
        </p:nvSpPr>
        <p:spPr>
          <a:xfrm>
            <a:off x="500034" y="1500174"/>
            <a:ext cx="4986366" cy="4525963"/>
          </a:xfrm>
        </p:spPr>
        <p:txBody>
          <a:bodyPr>
            <a:normAutofit fontScale="85000" lnSpcReduction="20000"/>
          </a:bodyPr>
          <a:lstStyle/>
          <a:p>
            <a:r>
              <a:rPr lang="en-US" b="1" dirty="0"/>
              <a:t>NFC vs. RFID:</a:t>
            </a:r>
          </a:p>
          <a:p>
            <a:pPr lvl="1"/>
            <a:r>
              <a:rPr lang="en-US" sz="2400" b="1" dirty="0"/>
              <a:t>NFC </a:t>
            </a:r>
            <a:r>
              <a:rPr lang="en-US" b="1" dirty="0"/>
              <a:t>(</a:t>
            </a:r>
            <a:r>
              <a:rPr lang="en-US" sz="2400" b="1" dirty="0"/>
              <a:t>Near Field Communication)</a:t>
            </a:r>
          </a:p>
          <a:p>
            <a:pPr lvl="2"/>
            <a:r>
              <a:rPr lang="en-US" sz="2000" b="1" dirty="0"/>
              <a:t> </a:t>
            </a:r>
            <a:r>
              <a:rPr lang="en-US" sz="2200" dirty="0"/>
              <a:t>is a short-range wireless connectivity standard</a:t>
            </a:r>
          </a:p>
          <a:p>
            <a:pPr lvl="2"/>
            <a:r>
              <a:rPr lang="en-US" sz="2200" dirty="0"/>
              <a:t> uses magnetic field induction to enable communication between devices</a:t>
            </a:r>
          </a:p>
          <a:p>
            <a:pPr lvl="2"/>
            <a:r>
              <a:rPr lang="en-US" sz="2200" dirty="0"/>
              <a:t> need to touch together or brought within a few centimeters of each other.</a:t>
            </a:r>
          </a:p>
          <a:p>
            <a:pPr lvl="1"/>
            <a:r>
              <a:rPr lang="en-US" b="1" dirty="0"/>
              <a:t>RFID (Radio Frequency Identification):</a:t>
            </a:r>
          </a:p>
          <a:p>
            <a:pPr lvl="2"/>
            <a:r>
              <a:rPr lang="en-US" sz="2400" dirty="0"/>
              <a:t> </a:t>
            </a:r>
            <a:r>
              <a:rPr lang="en-US" sz="2200" dirty="0"/>
              <a:t>is a technology that incorporates the use radio frequency (RF) to uniquely identify an object, animal, or person.</a:t>
            </a:r>
          </a:p>
        </p:txBody>
      </p:sp>
      <p:sp>
        <p:nvSpPr>
          <p:cNvPr id="5" name="Date Placeholder 4"/>
          <p:cNvSpPr>
            <a:spLocks noGrp="1"/>
          </p:cNvSpPr>
          <p:nvPr>
            <p:ph type="dt" sz="half" idx="4294967295"/>
          </p:nvPr>
        </p:nvSpPr>
        <p:spPr>
          <a:xfrm>
            <a:off x="0" y="6245225"/>
            <a:ext cx="2133600" cy="476250"/>
          </a:xfrm>
        </p:spPr>
        <p:txBody>
          <a:bodyPr/>
          <a:lstStyle/>
          <a:p>
            <a:fld id="{237E947E-A500-D249-9A58-5A7380953FAE}" type="slidenum">
              <a:rPr lang="en-US" smtClean="0"/>
              <a:pPr/>
              <a:t>30</a:t>
            </a:fld>
            <a:endParaRPr lang="en-US" dirty="0"/>
          </a:p>
        </p:txBody>
      </p:sp>
      <p:pic>
        <p:nvPicPr>
          <p:cNvPr id="3" name="Picture 2"/>
          <p:cNvPicPr>
            <a:picLocks noChangeAspect="1"/>
          </p:cNvPicPr>
          <p:nvPr/>
        </p:nvPicPr>
        <p:blipFill rotWithShape="1">
          <a:blip r:embed="rId2"/>
          <a:srcRect l="10531" t="2029" r="15417" b="-1"/>
          <a:stretch/>
        </p:blipFill>
        <p:spPr>
          <a:xfrm>
            <a:off x="5334000" y="3943436"/>
            <a:ext cx="3404469" cy="2533564"/>
          </a:xfrm>
          <a:prstGeom prst="rect">
            <a:avLst/>
          </a:prstGeom>
        </p:spPr>
      </p:pic>
      <p:pic>
        <p:nvPicPr>
          <p:cNvPr id="4" name="Picture 3"/>
          <p:cNvPicPr>
            <a:picLocks noChangeAspect="1"/>
          </p:cNvPicPr>
          <p:nvPr/>
        </p:nvPicPr>
        <p:blipFill>
          <a:blip r:embed="rId3"/>
          <a:stretch>
            <a:fillRect/>
          </a:stretch>
        </p:blipFill>
        <p:spPr>
          <a:xfrm>
            <a:off x="5789184" y="1828800"/>
            <a:ext cx="3384087" cy="2133600"/>
          </a:xfrm>
          <a:prstGeom prst="rect">
            <a:avLst/>
          </a:prstGeom>
        </p:spPr>
      </p:pic>
    </p:spTree>
    <p:extLst>
      <p:ext uri="{BB962C8B-B14F-4D97-AF65-F5344CB8AC3E}">
        <p14:creationId xmlns:p14="http://schemas.microsoft.com/office/powerpoint/2010/main" val="1681993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710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710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710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710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710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710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710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107"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76A13B-06EB-4BE4-A1F2-DFDC421A1116}"/>
              </a:ext>
            </a:extLst>
          </p:cNvPr>
          <p:cNvSpPr>
            <a:spLocks noGrp="1"/>
          </p:cNvSpPr>
          <p:nvPr>
            <p:ph type="title"/>
          </p:nvPr>
        </p:nvSpPr>
        <p:spPr/>
        <p:txBody>
          <a:bodyPr/>
          <a:lstStyle/>
          <a:p>
            <a:r>
              <a:rPr lang="en-GB" dirty="0"/>
              <a:t>360 Cameras</a:t>
            </a:r>
          </a:p>
        </p:txBody>
      </p:sp>
      <p:sp>
        <p:nvSpPr>
          <p:cNvPr id="3" name="Content Placeholder 2">
            <a:extLst>
              <a:ext uri="{FF2B5EF4-FFF2-40B4-BE49-F238E27FC236}">
                <a16:creationId xmlns:a16="http://schemas.microsoft.com/office/drawing/2014/main" id="{9CC4DD36-B51B-4187-9DD3-4A86FDBF81EF}"/>
              </a:ext>
            </a:extLst>
          </p:cNvPr>
          <p:cNvSpPr>
            <a:spLocks noGrp="1"/>
          </p:cNvSpPr>
          <p:nvPr>
            <p:ph idx="1"/>
          </p:nvPr>
        </p:nvSpPr>
        <p:spPr>
          <a:xfrm>
            <a:off x="500034" y="1500174"/>
            <a:ext cx="4376766" cy="4525963"/>
          </a:xfrm>
        </p:spPr>
        <p:txBody>
          <a:bodyPr>
            <a:normAutofit fontScale="92500" lnSpcReduction="20000"/>
          </a:bodyPr>
          <a:lstStyle/>
          <a:p>
            <a:r>
              <a:rPr lang="en-GB" sz="2800" dirty="0"/>
              <a:t>In photography, an omnidirectional camera, also known as 360-degree camera, is a camera having a field of view that covers approximately the entire sphere or at least a full circle in the horizontal plane.</a:t>
            </a:r>
          </a:p>
          <a:p>
            <a:r>
              <a:rPr lang="en-GB" sz="2800" dirty="0"/>
              <a:t>This used to be expensive to buy, but it is becoming more affordable.</a:t>
            </a:r>
          </a:p>
        </p:txBody>
      </p:sp>
      <p:pic>
        <p:nvPicPr>
          <p:cNvPr id="4" name="Picture 3">
            <a:extLst>
              <a:ext uri="{FF2B5EF4-FFF2-40B4-BE49-F238E27FC236}">
                <a16:creationId xmlns:a16="http://schemas.microsoft.com/office/drawing/2014/main" id="{F0E08BF1-B29F-4A10-9B90-B62F5576B44C}"/>
              </a:ext>
            </a:extLst>
          </p:cNvPr>
          <p:cNvPicPr>
            <a:picLocks noChangeAspect="1"/>
          </p:cNvPicPr>
          <p:nvPr/>
        </p:nvPicPr>
        <p:blipFill rotWithShape="1">
          <a:blip r:embed="rId2"/>
          <a:srcRect t="2325" r="22807"/>
          <a:stretch/>
        </p:blipFill>
        <p:spPr>
          <a:xfrm>
            <a:off x="5791201" y="685800"/>
            <a:ext cx="3352799" cy="3201837"/>
          </a:xfrm>
          <a:prstGeom prst="rect">
            <a:avLst/>
          </a:prstGeom>
        </p:spPr>
      </p:pic>
      <p:pic>
        <p:nvPicPr>
          <p:cNvPr id="5" name="Picture 4">
            <a:extLst>
              <a:ext uri="{FF2B5EF4-FFF2-40B4-BE49-F238E27FC236}">
                <a16:creationId xmlns:a16="http://schemas.microsoft.com/office/drawing/2014/main" id="{ECD9AA80-297D-44D1-AE95-46AC5FA5AB56}"/>
              </a:ext>
            </a:extLst>
          </p:cNvPr>
          <p:cNvPicPr>
            <a:picLocks noChangeAspect="1"/>
          </p:cNvPicPr>
          <p:nvPr/>
        </p:nvPicPr>
        <p:blipFill>
          <a:blip r:embed="rId3"/>
          <a:stretch>
            <a:fillRect/>
          </a:stretch>
        </p:blipFill>
        <p:spPr>
          <a:xfrm>
            <a:off x="5867400" y="4512650"/>
            <a:ext cx="1903084" cy="2345350"/>
          </a:xfrm>
          <a:prstGeom prst="rect">
            <a:avLst/>
          </a:prstGeom>
        </p:spPr>
      </p:pic>
    </p:spTree>
    <p:extLst>
      <p:ext uri="{BB962C8B-B14F-4D97-AF65-F5344CB8AC3E}">
        <p14:creationId xmlns:p14="http://schemas.microsoft.com/office/powerpoint/2010/main" val="1547858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76A13B-06EB-4BE4-A1F2-DFDC421A1116}"/>
              </a:ext>
            </a:extLst>
          </p:cNvPr>
          <p:cNvSpPr>
            <a:spLocks noGrp="1"/>
          </p:cNvSpPr>
          <p:nvPr>
            <p:ph type="title"/>
          </p:nvPr>
        </p:nvSpPr>
        <p:spPr/>
        <p:txBody>
          <a:bodyPr/>
          <a:lstStyle/>
          <a:p>
            <a:r>
              <a:rPr lang="en-GB" dirty="0"/>
              <a:t>360 Cameras</a:t>
            </a:r>
          </a:p>
        </p:txBody>
      </p:sp>
      <p:sp>
        <p:nvSpPr>
          <p:cNvPr id="3" name="Content Placeholder 2">
            <a:extLst>
              <a:ext uri="{FF2B5EF4-FFF2-40B4-BE49-F238E27FC236}">
                <a16:creationId xmlns:a16="http://schemas.microsoft.com/office/drawing/2014/main" id="{10B33206-F915-4328-92EB-4132A465EA8E}"/>
              </a:ext>
            </a:extLst>
          </p:cNvPr>
          <p:cNvSpPr>
            <a:spLocks noGrp="1"/>
          </p:cNvSpPr>
          <p:nvPr>
            <p:ph idx="1"/>
          </p:nvPr>
        </p:nvSpPr>
        <p:spPr/>
        <p:txBody>
          <a:bodyPr/>
          <a:lstStyle/>
          <a:p>
            <a:endParaRPr lang="en-GB"/>
          </a:p>
        </p:txBody>
      </p:sp>
      <p:pic>
        <p:nvPicPr>
          <p:cNvPr id="1026" name="Picture 2" descr="Image result for 360 pictures">
            <a:extLst>
              <a:ext uri="{FF2B5EF4-FFF2-40B4-BE49-F238E27FC236}">
                <a16:creationId xmlns:a16="http://schemas.microsoft.com/office/drawing/2014/main" id="{B1F19EFD-72B9-4193-9713-ABD07D26C93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1905000"/>
            <a:ext cx="9144000" cy="304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59524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76A13B-06EB-4BE4-A1F2-DFDC421A1116}"/>
              </a:ext>
            </a:extLst>
          </p:cNvPr>
          <p:cNvSpPr>
            <a:spLocks noGrp="1"/>
          </p:cNvSpPr>
          <p:nvPr>
            <p:ph type="title"/>
          </p:nvPr>
        </p:nvSpPr>
        <p:spPr/>
        <p:txBody>
          <a:bodyPr/>
          <a:lstStyle/>
          <a:p>
            <a:r>
              <a:rPr lang="en-GB" dirty="0"/>
              <a:t>360 Cameras</a:t>
            </a:r>
          </a:p>
        </p:txBody>
      </p:sp>
      <p:sp>
        <p:nvSpPr>
          <p:cNvPr id="4" name="Content Placeholder 3">
            <a:extLst>
              <a:ext uri="{FF2B5EF4-FFF2-40B4-BE49-F238E27FC236}">
                <a16:creationId xmlns:a16="http://schemas.microsoft.com/office/drawing/2014/main" id="{D3B1751A-7C58-4DF6-B603-9DCF8CC098CB}"/>
              </a:ext>
            </a:extLst>
          </p:cNvPr>
          <p:cNvSpPr>
            <a:spLocks noGrp="1"/>
          </p:cNvSpPr>
          <p:nvPr>
            <p:ph idx="1"/>
          </p:nvPr>
        </p:nvSpPr>
        <p:spPr/>
        <p:txBody>
          <a:bodyPr/>
          <a:lstStyle/>
          <a:p>
            <a:endParaRPr lang="en-GB"/>
          </a:p>
        </p:txBody>
      </p:sp>
      <p:pic>
        <p:nvPicPr>
          <p:cNvPr id="3" name="6a229e95-362b-4c72-8b32-706c9b27c9ee" descr="Image">
            <a:extLst>
              <a:ext uri="{FF2B5EF4-FFF2-40B4-BE49-F238E27FC236}">
                <a16:creationId xmlns:a16="http://schemas.microsoft.com/office/drawing/2014/main" id="{E008D576-F1F9-469E-83E9-FB6D5EFB420B}"/>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0" y="1143000"/>
            <a:ext cx="91440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4885823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219368-FEBD-4D74-8241-E959EA280D04}"/>
              </a:ext>
            </a:extLst>
          </p:cNvPr>
          <p:cNvSpPr>
            <a:spLocks noGrp="1"/>
          </p:cNvSpPr>
          <p:nvPr>
            <p:ph type="title"/>
          </p:nvPr>
        </p:nvSpPr>
        <p:spPr/>
        <p:txBody>
          <a:bodyPr/>
          <a:lstStyle/>
          <a:p>
            <a:r>
              <a:rPr lang="en-GB" dirty="0"/>
              <a:t>End of Part 3</a:t>
            </a:r>
          </a:p>
        </p:txBody>
      </p:sp>
      <p:sp>
        <p:nvSpPr>
          <p:cNvPr id="3" name="Content Placeholder 2">
            <a:extLst>
              <a:ext uri="{FF2B5EF4-FFF2-40B4-BE49-F238E27FC236}">
                <a16:creationId xmlns:a16="http://schemas.microsoft.com/office/drawing/2014/main" id="{226E8007-D474-48F6-B7D9-F8F821C3BB79}"/>
              </a:ext>
            </a:extLst>
          </p:cNvPr>
          <p:cNvSpPr>
            <a:spLocks noGrp="1"/>
          </p:cNvSpPr>
          <p:nvPr>
            <p:ph idx="1"/>
          </p:nvPr>
        </p:nvSpPr>
        <p:spPr/>
        <p:txBody>
          <a:bodyPr>
            <a:normAutofit/>
          </a:bodyPr>
          <a:lstStyle/>
          <a:p>
            <a:r>
              <a:rPr lang="en-GB" b="1" dirty="0"/>
              <a:t>Activity 2.3. Define the following technologies:</a:t>
            </a:r>
          </a:p>
          <a:p>
            <a:pPr lvl="1"/>
            <a:r>
              <a:rPr lang="en-GB" dirty="0"/>
              <a:t>Barcodes</a:t>
            </a:r>
          </a:p>
          <a:p>
            <a:pPr lvl="1"/>
            <a:r>
              <a:rPr lang="en-GB" dirty="0"/>
              <a:t>NFC</a:t>
            </a:r>
          </a:p>
          <a:p>
            <a:pPr lvl="1"/>
            <a:r>
              <a:rPr lang="en-GB" dirty="0"/>
              <a:t>RFID</a:t>
            </a:r>
          </a:p>
          <a:p>
            <a:pPr lvl="1"/>
            <a:r>
              <a:rPr lang="en-GB" dirty="0"/>
              <a:t>360 Camera</a:t>
            </a:r>
          </a:p>
          <a:p>
            <a:pPr lvl="1"/>
            <a:endParaRPr lang="en-GB" dirty="0"/>
          </a:p>
        </p:txBody>
      </p:sp>
    </p:spTree>
    <p:extLst>
      <p:ext uri="{BB962C8B-B14F-4D97-AF65-F5344CB8AC3E}">
        <p14:creationId xmlns:p14="http://schemas.microsoft.com/office/powerpoint/2010/main" val="140261079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3FCD35-6053-4E9C-9FE4-8A2514410D77}"/>
              </a:ext>
            </a:extLst>
          </p:cNvPr>
          <p:cNvSpPr>
            <a:spLocks noGrp="1"/>
          </p:cNvSpPr>
          <p:nvPr>
            <p:ph type="title"/>
          </p:nvPr>
        </p:nvSpPr>
        <p:spPr/>
        <p:txBody>
          <a:bodyPr/>
          <a:lstStyle/>
          <a:p>
            <a:r>
              <a:rPr lang="en-GB" dirty="0"/>
              <a:t>Innovation in IT</a:t>
            </a:r>
          </a:p>
        </p:txBody>
      </p:sp>
      <p:sp>
        <p:nvSpPr>
          <p:cNvPr id="3" name="Content Placeholder 2">
            <a:extLst>
              <a:ext uri="{FF2B5EF4-FFF2-40B4-BE49-F238E27FC236}">
                <a16:creationId xmlns:a16="http://schemas.microsoft.com/office/drawing/2014/main" id="{913A234C-3BBD-4ADA-BD1E-5FE1D8BA79E1}"/>
              </a:ext>
            </a:extLst>
          </p:cNvPr>
          <p:cNvSpPr>
            <a:spLocks noGrp="1"/>
          </p:cNvSpPr>
          <p:nvPr>
            <p:ph idx="1"/>
          </p:nvPr>
        </p:nvSpPr>
        <p:spPr/>
        <p:txBody>
          <a:bodyPr/>
          <a:lstStyle/>
          <a:p>
            <a:endParaRPr lang="en-GB" dirty="0"/>
          </a:p>
        </p:txBody>
      </p:sp>
      <p:sp>
        <p:nvSpPr>
          <p:cNvPr id="4" name="TextBox 3">
            <a:extLst>
              <a:ext uri="{FF2B5EF4-FFF2-40B4-BE49-F238E27FC236}">
                <a16:creationId xmlns:a16="http://schemas.microsoft.com/office/drawing/2014/main" id="{C50013CA-BBC9-48CE-8CEA-FDAC54F8EFEE}"/>
              </a:ext>
            </a:extLst>
          </p:cNvPr>
          <p:cNvSpPr txBox="1"/>
          <p:nvPr/>
        </p:nvSpPr>
        <p:spPr>
          <a:xfrm>
            <a:off x="6781800" y="274638"/>
            <a:ext cx="825867" cy="369332"/>
          </a:xfrm>
          <a:prstGeom prst="rect">
            <a:avLst/>
          </a:prstGeom>
          <a:noFill/>
        </p:spPr>
        <p:txBody>
          <a:bodyPr wrap="none" rtlCol="0">
            <a:spAutoFit/>
          </a:bodyPr>
          <a:lstStyle/>
          <a:p>
            <a:r>
              <a:rPr lang="en-GB" b="1" dirty="0">
                <a:solidFill>
                  <a:srgbClr val="00CCCC"/>
                </a:solidFill>
              </a:rPr>
              <a:t>Part 4</a:t>
            </a:r>
          </a:p>
        </p:txBody>
      </p:sp>
    </p:spTree>
    <p:extLst>
      <p:ext uri="{BB962C8B-B14F-4D97-AF65-F5344CB8AC3E}">
        <p14:creationId xmlns:p14="http://schemas.microsoft.com/office/powerpoint/2010/main" val="429124690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b="1" dirty="0"/>
              <a:t>Cloud Computing:</a:t>
            </a:r>
          </a:p>
        </p:txBody>
      </p:sp>
      <p:sp>
        <p:nvSpPr>
          <p:cNvPr id="3" name="Content Placeholder 2"/>
          <p:cNvSpPr>
            <a:spLocks noGrp="1"/>
          </p:cNvSpPr>
          <p:nvPr>
            <p:ph idx="1"/>
          </p:nvPr>
        </p:nvSpPr>
        <p:spPr/>
        <p:txBody>
          <a:bodyPr>
            <a:normAutofit fontScale="85000" lnSpcReduction="10000"/>
          </a:bodyPr>
          <a:lstStyle/>
          <a:p>
            <a:r>
              <a:rPr lang="en-US" b="1" dirty="0"/>
              <a:t>What is cloud computing?</a:t>
            </a:r>
          </a:p>
          <a:p>
            <a:pPr lvl="1"/>
            <a:r>
              <a:rPr lang="en-US" i="1" dirty="0"/>
              <a:t>“…is a </a:t>
            </a:r>
            <a:r>
              <a:rPr lang="en-US" i="1" u="sng" dirty="0"/>
              <a:t>technology model </a:t>
            </a:r>
            <a:r>
              <a:rPr lang="en-US" i="1" dirty="0"/>
              <a:t>in which any and all resources-application software, processing power, data storage, backup facilities, development tools… </a:t>
            </a:r>
            <a:r>
              <a:rPr lang="en-US" i="1" u="sng" dirty="0"/>
              <a:t>literary everything- </a:t>
            </a:r>
            <a:r>
              <a:rPr lang="en-US" i="1" dirty="0"/>
              <a:t>are delivered as set of </a:t>
            </a:r>
            <a:r>
              <a:rPr lang="en-US" i="1" u="sng" dirty="0"/>
              <a:t>services via the Internet.</a:t>
            </a:r>
            <a:r>
              <a:rPr lang="en-US" i="1" dirty="0"/>
              <a:t>” </a:t>
            </a:r>
            <a:r>
              <a:rPr lang="en-US" b="1" dirty="0"/>
              <a:t>(p. 203)</a:t>
            </a:r>
          </a:p>
          <a:p>
            <a:r>
              <a:rPr lang="en-US" b="1" dirty="0"/>
              <a:t>The principle is simple: </a:t>
            </a:r>
          </a:p>
          <a:p>
            <a:pPr lvl="1"/>
            <a:r>
              <a:rPr lang="en-US" dirty="0"/>
              <a:t>Rather than buy expensive hardware and software for the running of your business, you </a:t>
            </a:r>
            <a:r>
              <a:rPr lang="en-US" b="1" dirty="0"/>
              <a:t>rent it </a:t>
            </a:r>
            <a:r>
              <a:rPr lang="en-US" dirty="0"/>
              <a:t>as a service!</a:t>
            </a:r>
          </a:p>
          <a:p>
            <a:pPr lvl="1"/>
            <a:r>
              <a:rPr lang="en-US" dirty="0"/>
              <a:t>However, you access your software and hardware processing services </a:t>
            </a:r>
            <a:r>
              <a:rPr lang="en-US" b="1" dirty="0"/>
              <a:t>via the internet</a:t>
            </a:r>
            <a:r>
              <a:rPr lang="en-US" dirty="0"/>
              <a:t>. </a:t>
            </a:r>
          </a:p>
          <a:p>
            <a:pPr marL="0" indent="0">
              <a:buNone/>
            </a:pPr>
            <a:endParaRPr lang="en-US" dirty="0"/>
          </a:p>
          <a:p>
            <a:endParaRPr lang="en-US" dirty="0"/>
          </a:p>
        </p:txBody>
      </p:sp>
      <p:sp>
        <p:nvSpPr>
          <p:cNvPr id="4" name="Slide Number Placeholder 3"/>
          <p:cNvSpPr>
            <a:spLocks noGrp="1"/>
          </p:cNvSpPr>
          <p:nvPr>
            <p:ph type="sldNum" sz="quarter" idx="4294967295"/>
          </p:nvPr>
        </p:nvSpPr>
        <p:spPr>
          <a:xfrm>
            <a:off x="7086600" y="6356350"/>
            <a:ext cx="2057400" cy="365125"/>
          </a:xfrm>
        </p:spPr>
        <p:txBody>
          <a:bodyPr/>
          <a:lstStyle/>
          <a:p>
            <a:fld id="{24156550-698D-42C0-9A29-2EFA6FB7B1C1}" type="slidenum">
              <a:rPr lang="en-US" smtClean="0"/>
              <a:t>36</a:t>
            </a:fld>
            <a:endParaRPr lang="en-US"/>
          </a:p>
        </p:txBody>
      </p:sp>
    </p:spTree>
    <p:extLst>
      <p:ext uri="{BB962C8B-B14F-4D97-AF65-F5344CB8AC3E}">
        <p14:creationId xmlns:p14="http://schemas.microsoft.com/office/powerpoint/2010/main" val="15737078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Cloud Computing:</a:t>
            </a:r>
          </a:p>
        </p:txBody>
      </p:sp>
      <p:sp>
        <p:nvSpPr>
          <p:cNvPr id="3" name="Content Placeholder 2"/>
          <p:cNvSpPr>
            <a:spLocks noGrp="1"/>
          </p:cNvSpPr>
          <p:nvPr>
            <p:ph idx="1"/>
          </p:nvPr>
        </p:nvSpPr>
        <p:spPr>
          <a:xfrm>
            <a:off x="500034" y="1500174"/>
            <a:ext cx="4448158" cy="4525963"/>
          </a:xfrm>
        </p:spPr>
        <p:txBody>
          <a:bodyPr>
            <a:normAutofit fontScale="77500" lnSpcReduction="20000"/>
          </a:bodyPr>
          <a:lstStyle/>
          <a:p>
            <a:r>
              <a:rPr lang="en-US" b="1" dirty="0"/>
              <a:t>What is on offer:</a:t>
            </a:r>
          </a:p>
          <a:p>
            <a:pPr lvl="1"/>
            <a:r>
              <a:rPr lang="en-US" b="1" dirty="0"/>
              <a:t>Software-as-a-Service</a:t>
            </a:r>
            <a:r>
              <a:rPr lang="en-US" dirty="0"/>
              <a:t> (</a:t>
            </a:r>
            <a:r>
              <a:rPr lang="en-US" dirty="0" err="1"/>
              <a:t>SaaS</a:t>
            </a:r>
            <a:r>
              <a:rPr lang="en-US" dirty="0"/>
              <a:t>): Paying for software as ‘pay-per-use’ service rather than paying for the software outright. </a:t>
            </a:r>
          </a:p>
          <a:p>
            <a:pPr lvl="1"/>
            <a:r>
              <a:rPr lang="en-US" dirty="0"/>
              <a:t>It could be Accounting software, HR software, Engineering Software, or any application.</a:t>
            </a:r>
          </a:p>
          <a:p>
            <a:pPr lvl="1"/>
            <a:r>
              <a:rPr lang="en-US" dirty="0"/>
              <a:t>Used in the same concept we all use Software Centre at UEL</a:t>
            </a:r>
          </a:p>
          <a:p>
            <a:pPr lvl="2"/>
            <a:r>
              <a:rPr lang="en-US" dirty="0"/>
              <a:t>Only download software you need.</a:t>
            </a:r>
          </a:p>
          <a:p>
            <a:endParaRPr lang="en-US" dirty="0"/>
          </a:p>
        </p:txBody>
      </p:sp>
      <p:sp>
        <p:nvSpPr>
          <p:cNvPr id="4" name="Slide Number Placeholder 3"/>
          <p:cNvSpPr>
            <a:spLocks noGrp="1"/>
          </p:cNvSpPr>
          <p:nvPr>
            <p:ph type="sldNum" sz="quarter" idx="4294967295"/>
          </p:nvPr>
        </p:nvSpPr>
        <p:spPr>
          <a:xfrm>
            <a:off x="7086600" y="6356350"/>
            <a:ext cx="2057400" cy="365125"/>
          </a:xfrm>
        </p:spPr>
        <p:txBody>
          <a:bodyPr/>
          <a:lstStyle/>
          <a:p>
            <a:fld id="{24156550-698D-42C0-9A29-2EFA6FB7B1C1}" type="slidenum">
              <a:rPr lang="en-US" smtClean="0"/>
              <a:t>37</a:t>
            </a:fld>
            <a:endParaRPr lang="en-US"/>
          </a:p>
        </p:txBody>
      </p:sp>
      <p:pic>
        <p:nvPicPr>
          <p:cNvPr id="8" name="Picture 3"/>
          <p:cNvPicPr>
            <a:picLocks noChangeAspect="1"/>
          </p:cNvPicPr>
          <p:nvPr/>
        </p:nvPicPr>
        <p:blipFill>
          <a:blip r:embed="rId3">
            <a:extLst>
              <a:ext uri="{28A0092B-C50C-407E-A947-70E740481C1C}">
                <a14:useLocalDpi xmlns:a14="http://schemas.microsoft.com/office/drawing/2010/main" val="0"/>
              </a:ext>
            </a:extLst>
          </a:blip>
          <a:srcRect r="22749"/>
          <a:stretch>
            <a:fillRect/>
          </a:stretch>
        </p:blipFill>
        <p:spPr bwMode="auto">
          <a:xfrm>
            <a:off x="4800600" y="2578459"/>
            <a:ext cx="4448158" cy="263611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816141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0900176-197C-43E3-AB66-9916B7A85AE5}"/>
              </a:ext>
            </a:extLst>
          </p:cNvPr>
          <p:cNvSpPr>
            <a:spLocks noGrp="1"/>
          </p:cNvSpPr>
          <p:nvPr>
            <p:ph type="title"/>
          </p:nvPr>
        </p:nvSpPr>
        <p:spPr/>
        <p:txBody>
          <a:bodyPr/>
          <a:lstStyle/>
          <a:p>
            <a:endParaRPr lang="en-GB"/>
          </a:p>
        </p:txBody>
      </p:sp>
      <p:sp>
        <p:nvSpPr>
          <p:cNvPr id="6" name="Content Placeholder 5">
            <a:extLst>
              <a:ext uri="{FF2B5EF4-FFF2-40B4-BE49-F238E27FC236}">
                <a16:creationId xmlns:a16="http://schemas.microsoft.com/office/drawing/2014/main" id="{C77CA8F2-F82A-4B7C-A9A3-92934F3F676C}"/>
              </a:ext>
            </a:extLst>
          </p:cNvPr>
          <p:cNvSpPr>
            <a:spLocks noGrp="1"/>
          </p:cNvSpPr>
          <p:nvPr>
            <p:ph idx="1"/>
          </p:nvPr>
        </p:nvSpPr>
        <p:spPr/>
        <p:txBody>
          <a:bodyPr/>
          <a:lstStyle/>
          <a:p>
            <a:endParaRPr lang="en-GB"/>
          </a:p>
        </p:txBody>
      </p:sp>
      <p:pic>
        <p:nvPicPr>
          <p:cNvPr id="4" name="Picture 3">
            <a:extLst>
              <a:ext uri="{FF2B5EF4-FFF2-40B4-BE49-F238E27FC236}">
                <a16:creationId xmlns:a16="http://schemas.microsoft.com/office/drawing/2014/main" id="{FB78605A-8D24-403C-8391-D5BB161D2797}"/>
              </a:ext>
            </a:extLst>
          </p:cNvPr>
          <p:cNvPicPr>
            <a:picLocks noChangeAspect="1"/>
          </p:cNvPicPr>
          <p:nvPr/>
        </p:nvPicPr>
        <p:blipFill>
          <a:blip r:embed="rId2"/>
          <a:stretch>
            <a:fillRect/>
          </a:stretch>
        </p:blipFill>
        <p:spPr>
          <a:xfrm>
            <a:off x="0" y="580722"/>
            <a:ext cx="9144000" cy="5432715"/>
          </a:xfrm>
          <a:prstGeom prst="rect">
            <a:avLst/>
          </a:prstGeom>
        </p:spPr>
      </p:pic>
    </p:spTree>
    <p:extLst>
      <p:ext uri="{BB962C8B-B14F-4D97-AF65-F5344CB8AC3E}">
        <p14:creationId xmlns:p14="http://schemas.microsoft.com/office/powerpoint/2010/main" val="15434602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Cloud Computing:</a:t>
            </a:r>
          </a:p>
        </p:txBody>
      </p:sp>
      <p:sp>
        <p:nvSpPr>
          <p:cNvPr id="3" name="Content Placeholder 2"/>
          <p:cNvSpPr>
            <a:spLocks noGrp="1"/>
          </p:cNvSpPr>
          <p:nvPr>
            <p:ph idx="1"/>
          </p:nvPr>
        </p:nvSpPr>
        <p:spPr>
          <a:xfrm>
            <a:off x="500034" y="1500174"/>
            <a:ext cx="4376766" cy="4525963"/>
          </a:xfrm>
        </p:spPr>
        <p:txBody>
          <a:bodyPr>
            <a:normAutofit fontScale="70000" lnSpcReduction="20000"/>
          </a:bodyPr>
          <a:lstStyle/>
          <a:p>
            <a:r>
              <a:rPr lang="en-US" b="1" dirty="0"/>
              <a:t>What is on offer:</a:t>
            </a:r>
          </a:p>
          <a:p>
            <a:pPr lvl="1"/>
            <a:r>
              <a:rPr lang="en-US" b="1" dirty="0"/>
              <a:t>Platform-as-a-Service</a:t>
            </a:r>
            <a:r>
              <a:rPr lang="en-US" dirty="0"/>
              <a:t> (</a:t>
            </a:r>
            <a:r>
              <a:rPr lang="en-US" dirty="0" err="1"/>
              <a:t>PaaS</a:t>
            </a:r>
            <a:r>
              <a:rPr lang="en-US" dirty="0"/>
              <a:t>):</a:t>
            </a:r>
          </a:p>
          <a:p>
            <a:pPr lvl="2"/>
            <a:r>
              <a:rPr lang="en-US" dirty="0"/>
              <a:t>Goes beyond (</a:t>
            </a:r>
            <a:r>
              <a:rPr lang="en-US" dirty="0" err="1"/>
              <a:t>SaaS</a:t>
            </a:r>
            <a:r>
              <a:rPr lang="en-US" dirty="0"/>
              <a:t>) allowing users to modify displays, how reports are generated, processing by using the application tools and adding/changing modules.</a:t>
            </a:r>
          </a:p>
          <a:p>
            <a:pPr lvl="2"/>
            <a:r>
              <a:rPr lang="en-US" dirty="0"/>
              <a:t>So while </a:t>
            </a:r>
            <a:r>
              <a:rPr lang="en-US" dirty="0" err="1"/>
              <a:t>SaaS</a:t>
            </a:r>
            <a:r>
              <a:rPr lang="en-US" dirty="0"/>
              <a:t> may have lots of ‘pre-built’ features, </a:t>
            </a:r>
            <a:r>
              <a:rPr lang="en-US" dirty="0" err="1"/>
              <a:t>PaaS</a:t>
            </a:r>
            <a:r>
              <a:rPr lang="en-US" dirty="0"/>
              <a:t> allows users to modify these features and create their own. </a:t>
            </a:r>
          </a:p>
          <a:p>
            <a:pPr lvl="2"/>
            <a:r>
              <a:rPr lang="en-US" dirty="0"/>
              <a:t>Access are available to re-program, test, and run customized displays. </a:t>
            </a:r>
          </a:p>
        </p:txBody>
      </p:sp>
      <p:sp>
        <p:nvSpPr>
          <p:cNvPr id="4" name="Slide Number Placeholder 3"/>
          <p:cNvSpPr>
            <a:spLocks noGrp="1"/>
          </p:cNvSpPr>
          <p:nvPr>
            <p:ph type="sldNum" sz="quarter" idx="4294967295"/>
          </p:nvPr>
        </p:nvSpPr>
        <p:spPr>
          <a:xfrm>
            <a:off x="7086600" y="6356350"/>
            <a:ext cx="2057400" cy="365125"/>
          </a:xfrm>
        </p:spPr>
        <p:txBody>
          <a:bodyPr/>
          <a:lstStyle/>
          <a:p>
            <a:fld id="{24156550-698D-42C0-9A29-2EFA6FB7B1C1}" type="slidenum">
              <a:rPr lang="en-US" smtClean="0"/>
              <a:t>39</a:t>
            </a:fld>
            <a:endParaRPr lang="en-US"/>
          </a:p>
        </p:txBody>
      </p:sp>
      <p:pic>
        <p:nvPicPr>
          <p:cNvPr id="6" name="Picture 2"/>
          <p:cNvPicPr>
            <a:picLocks noChangeAspect="1"/>
          </p:cNvPicPr>
          <p:nvPr/>
        </p:nvPicPr>
        <p:blipFill>
          <a:blip r:embed="rId3">
            <a:extLst>
              <a:ext uri="{28A0092B-C50C-407E-A947-70E740481C1C}">
                <a14:useLocalDpi xmlns:a14="http://schemas.microsoft.com/office/drawing/2010/main" val="0"/>
              </a:ext>
            </a:extLst>
          </a:blip>
          <a:srcRect l="23921"/>
          <a:stretch>
            <a:fillRect/>
          </a:stretch>
        </p:blipFill>
        <p:spPr bwMode="auto">
          <a:xfrm>
            <a:off x="4765673" y="2743200"/>
            <a:ext cx="4493335" cy="2667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3459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4827DC-5D93-4E0F-9C10-CE4E7AA936C4}"/>
              </a:ext>
            </a:extLst>
          </p:cNvPr>
          <p:cNvSpPr>
            <a:spLocks noGrp="1"/>
          </p:cNvSpPr>
          <p:nvPr>
            <p:ph type="title"/>
          </p:nvPr>
        </p:nvSpPr>
        <p:spPr/>
        <p:txBody>
          <a:bodyPr/>
          <a:lstStyle/>
          <a:p>
            <a:r>
              <a:rPr lang="en-GB" dirty="0"/>
              <a:t>Task 1:</a:t>
            </a:r>
          </a:p>
        </p:txBody>
      </p:sp>
      <p:sp>
        <p:nvSpPr>
          <p:cNvPr id="3" name="Content Placeholder 2">
            <a:extLst>
              <a:ext uri="{FF2B5EF4-FFF2-40B4-BE49-F238E27FC236}">
                <a16:creationId xmlns:a16="http://schemas.microsoft.com/office/drawing/2014/main" id="{2A811C1C-48D6-4B0E-8178-B4A46952D953}"/>
              </a:ext>
            </a:extLst>
          </p:cNvPr>
          <p:cNvSpPr>
            <a:spLocks noGrp="1"/>
          </p:cNvSpPr>
          <p:nvPr>
            <p:ph idx="1"/>
          </p:nvPr>
        </p:nvSpPr>
        <p:spPr/>
        <p:txBody>
          <a:bodyPr>
            <a:normAutofit fontScale="62500" lnSpcReduction="20000"/>
          </a:bodyPr>
          <a:lstStyle/>
          <a:p>
            <a:r>
              <a:rPr lang="en-GB" b="1" dirty="0"/>
              <a:t>Task 1: Initial Self-assessment; Due week 2, L.O. 3. 10%. (Individual)</a:t>
            </a:r>
            <a:endParaRPr lang="en-GB" sz="2000" dirty="0"/>
          </a:p>
          <a:p>
            <a:pPr marL="0" indent="0">
              <a:buNone/>
            </a:pPr>
            <a:endParaRPr lang="en-GB" sz="2000" dirty="0"/>
          </a:p>
          <a:p>
            <a:r>
              <a:rPr lang="en-GB" dirty="0"/>
              <a:t>There are three tasks to complete:</a:t>
            </a:r>
            <a:endParaRPr lang="en-GB" sz="2000" dirty="0"/>
          </a:p>
          <a:p>
            <a:pPr marL="0" indent="0">
              <a:buNone/>
            </a:pPr>
            <a:endParaRPr lang="en-GB" sz="2000" dirty="0"/>
          </a:p>
          <a:p>
            <a:pPr lvl="1"/>
            <a:r>
              <a:rPr lang="en-GB" dirty="0"/>
              <a:t>Career Pathway has a 10% allocation of the grades and has to be completed via Moodle page. There is a form that needs to be completed after you watch a few short videos. The form and the instructions are found under the section called </a:t>
            </a:r>
            <a:r>
              <a:rPr lang="en-GB" b="1" dirty="0"/>
              <a:t>Career Pathway</a:t>
            </a:r>
            <a:r>
              <a:rPr lang="en-GB" dirty="0"/>
              <a:t> on the Moodle page. </a:t>
            </a:r>
          </a:p>
          <a:p>
            <a:pPr lvl="1"/>
            <a:r>
              <a:rPr lang="en-GB" dirty="0"/>
              <a:t>Students also develop an initial CV based on any number of templates shown in the lecture and the lab—the initial CV to include current skills only. </a:t>
            </a:r>
          </a:p>
          <a:p>
            <a:pPr lvl="1"/>
            <a:r>
              <a:rPr lang="en-GB" dirty="0"/>
              <a:t>Students are to provide email evidence that they contacted their personal Academic Advisor (ignore the video instructions about filling out the online form as the form has since expired). </a:t>
            </a:r>
          </a:p>
          <a:p>
            <a:pPr marL="457200" lvl="1" indent="0">
              <a:buNone/>
            </a:pPr>
            <a:endParaRPr lang="en-GB" sz="1800" dirty="0"/>
          </a:p>
          <a:p>
            <a:r>
              <a:rPr lang="en-GB" i="1" dirty="0"/>
              <a:t>Instructions on how to complete all these activities is found in lesson 1.</a:t>
            </a:r>
            <a:endParaRPr lang="en-GB" sz="2000" dirty="0"/>
          </a:p>
          <a:p>
            <a:endParaRPr lang="en-GB" dirty="0"/>
          </a:p>
        </p:txBody>
      </p:sp>
      <p:pic>
        <p:nvPicPr>
          <p:cNvPr id="4" name="Picture 3">
            <a:extLst>
              <a:ext uri="{FF2B5EF4-FFF2-40B4-BE49-F238E27FC236}">
                <a16:creationId xmlns:a16="http://schemas.microsoft.com/office/drawing/2014/main" id="{27C23C6F-7D8C-4815-A050-C124FAE9BE48}"/>
              </a:ext>
            </a:extLst>
          </p:cNvPr>
          <p:cNvPicPr>
            <a:picLocks noChangeAspect="1"/>
          </p:cNvPicPr>
          <p:nvPr/>
        </p:nvPicPr>
        <p:blipFill>
          <a:blip r:embed="rId2"/>
          <a:stretch>
            <a:fillRect/>
          </a:stretch>
        </p:blipFill>
        <p:spPr>
          <a:xfrm>
            <a:off x="7315200" y="192102"/>
            <a:ext cx="1600200" cy="1177126"/>
          </a:xfrm>
          <a:prstGeom prst="rect">
            <a:avLst/>
          </a:prstGeom>
        </p:spPr>
      </p:pic>
    </p:spTree>
    <p:extLst>
      <p:ext uri="{BB962C8B-B14F-4D97-AF65-F5344CB8AC3E}">
        <p14:creationId xmlns:p14="http://schemas.microsoft.com/office/powerpoint/2010/main" val="2007281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5"/>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6080996-F116-4844-A6EA-9B908F09E125}"/>
              </a:ext>
            </a:extLst>
          </p:cNvPr>
          <p:cNvPicPr>
            <a:picLocks noChangeAspect="1"/>
          </p:cNvPicPr>
          <p:nvPr/>
        </p:nvPicPr>
        <p:blipFill>
          <a:blip r:embed="rId3"/>
          <a:stretch>
            <a:fillRect/>
          </a:stretch>
        </p:blipFill>
        <p:spPr>
          <a:xfrm>
            <a:off x="152400" y="0"/>
            <a:ext cx="7696200" cy="6391497"/>
          </a:xfrm>
          <a:prstGeom prst="rect">
            <a:avLst/>
          </a:prstGeom>
        </p:spPr>
      </p:pic>
      <p:pic>
        <p:nvPicPr>
          <p:cNvPr id="6" name="Picture 5">
            <a:extLst>
              <a:ext uri="{FF2B5EF4-FFF2-40B4-BE49-F238E27FC236}">
                <a16:creationId xmlns:a16="http://schemas.microsoft.com/office/drawing/2014/main" id="{DB7B32A3-F0D4-468E-9C6E-39269595A4C8}"/>
              </a:ext>
            </a:extLst>
          </p:cNvPr>
          <p:cNvPicPr>
            <a:picLocks noChangeAspect="1"/>
          </p:cNvPicPr>
          <p:nvPr/>
        </p:nvPicPr>
        <p:blipFill>
          <a:blip r:embed="rId4"/>
          <a:stretch>
            <a:fillRect/>
          </a:stretch>
        </p:blipFill>
        <p:spPr>
          <a:xfrm>
            <a:off x="285481" y="152400"/>
            <a:ext cx="8800945" cy="4572000"/>
          </a:xfrm>
          <a:prstGeom prst="rect">
            <a:avLst/>
          </a:prstGeom>
        </p:spPr>
      </p:pic>
      <p:pic>
        <p:nvPicPr>
          <p:cNvPr id="7" name="Picture 6">
            <a:extLst>
              <a:ext uri="{FF2B5EF4-FFF2-40B4-BE49-F238E27FC236}">
                <a16:creationId xmlns:a16="http://schemas.microsoft.com/office/drawing/2014/main" id="{7BA11FC6-208D-4E62-B785-F25DD8E0C4A9}"/>
              </a:ext>
            </a:extLst>
          </p:cNvPr>
          <p:cNvPicPr>
            <a:picLocks noChangeAspect="1"/>
          </p:cNvPicPr>
          <p:nvPr/>
        </p:nvPicPr>
        <p:blipFill>
          <a:blip r:embed="rId5"/>
          <a:stretch>
            <a:fillRect/>
          </a:stretch>
        </p:blipFill>
        <p:spPr>
          <a:xfrm>
            <a:off x="313296" y="796935"/>
            <a:ext cx="8801705" cy="5908665"/>
          </a:xfrm>
          <a:prstGeom prst="rect">
            <a:avLst/>
          </a:prstGeom>
        </p:spPr>
      </p:pic>
      <p:sp>
        <p:nvSpPr>
          <p:cNvPr id="8" name="TextBox 7">
            <a:extLst>
              <a:ext uri="{FF2B5EF4-FFF2-40B4-BE49-F238E27FC236}">
                <a16:creationId xmlns:a16="http://schemas.microsoft.com/office/drawing/2014/main" id="{AA10065C-1F70-4500-82F8-2243D8CCB940}"/>
              </a:ext>
            </a:extLst>
          </p:cNvPr>
          <p:cNvSpPr txBox="1"/>
          <p:nvPr/>
        </p:nvSpPr>
        <p:spPr>
          <a:xfrm>
            <a:off x="313296" y="6689663"/>
            <a:ext cx="7749237" cy="369332"/>
          </a:xfrm>
          <a:prstGeom prst="rect">
            <a:avLst/>
          </a:prstGeom>
          <a:solidFill>
            <a:schemeClr val="bg1">
              <a:lumMod val="95000"/>
            </a:schemeClr>
          </a:solidFill>
        </p:spPr>
        <p:txBody>
          <a:bodyPr wrap="none" rtlCol="0">
            <a:spAutoFit/>
          </a:bodyPr>
          <a:lstStyle/>
          <a:p>
            <a:r>
              <a:rPr lang="en-GB" b="1" dirty="0"/>
              <a:t>Drop box as PaaS:  </a:t>
            </a:r>
            <a:r>
              <a:rPr lang="en-GB" sz="1600" dirty="0"/>
              <a:t>Where universities rent Moodle and modify as they need fit.</a:t>
            </a:r>
          </a:p>
        </p:txBody>
      </p:sp>
    </p:spTree>
    <p:extLst>
      <p:ext uri="{BB962C8B-B14F-4D97-AF65-F5344CB8AC3E}">
        <p14:creationId xmlns:p14="http://schemas.microsoft.com/office/powerpoint/2010/main" val="682059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Cloud Computing:</a:t>
            </a:r>
          </a:p>
        </p:txBody>
      </p:sp>
      <p:sp>
        <p:nvSpPr>
          <p:cNvPr id="3" name="Content Placeholder 2"/>
          <p:cNvSpPr>
            <a:spLocks noGrp="1"/>
          </p:cNvSpPr>
          <p:nvPr>
            <p:ph idx="1"/>
          </p:nvPr>
        </p:nvSpPr>
        <p:spPr/>
        <p:txBody>
          <a:bodyPr>
            <a:normAutofit fontScale="92500" lnSpcReduction="20000"/>
          </a:bodyPr>
          <a:lstStyle/>
          <a:p>
            <a:r>
              <a:rPr lang="en-US" b="1" dirty="0"/>
              <a:t>What is on offer:</a:t>
            </a:r>
          </a:p>
          <a:p>
            <a:pPr lvl="1"/>
            <a:r>
              <a:rPr lang="en-US" b="1" dirty="0"/>
              <a:t>Infrastructure-As-A-Service (IaaS)</a:t>
            </a:r>
            <a:endParaRPr lang="en-US" dirty="0"/>
          </a:p>
          <a:p>
            <a:pPr lvl="2"/>
            <a:r>
              <a:rPr lang="en-US" dirty="0"/>
              <a:t>We rent the software, what about the hardware?</a:t>
            </a:r>
          </a:p>
          <a:p>
            <a:pPr lvl="2"/>
            <a:r>
              <a:rPr lang="en-US" dirty="0"/>
              <a:t>We are not speaking about ‘physical’ hardware, we still need Computers, printers, and modem for the internet.</a:t>
            </a:r>
          </a:p>
          <a:p>
            <a:pPr lvl="1"/>
            <a:r>
              <a:rPr lang="en-US" b="1" dirty="0"/>
              <a:t>What can you rent in IAAS:</a:t>
            </a:r>
          </a:p>
          <a:p>
            <a:pPr lvl="2"/>
            <a:r>
              <a:rPr lang="en-US" dirty="0"/>
              <a:t>Extensive Storage that can be accessed from anywhere.</a:t>
            </a:r>
          </a:p>
          <a:p>
            <a:pPr lvl="2"/>
            <a:r>
              <a:rPr lang="en-US" dirty="0"/>
              <a:t>Network equipment</a:t>
            </a:r>
          </a:p>
          <a:p>
            <a:pPr lvl="2"/>
            <a:r>
              <a:rPr lang="en-US" dirty="0"/>
              <a:t>Operating Systems.</a:t>
            </a:r>
          </a:p>
          <a:p>
            <a:pPr lvl="2"/>
            <a:r>
              <a:rPr lang="en-US" dirty="0"/>
              <a:t>Backups</a:t>
            </a:r>
          </a:p>
          <a:p>
            <a:pPr lvl="2"/>
            <a:r>
              <a:rPr lang="en-US" dirty="0"/>
              <a:t>Processing power</a:t>
            </a:r>
          </a:p>
          <a:p>
            <a:pPr lvl="2"/>
            <a:r>
              <a:rPr lang="en-US" dirty="0"/>
              <a:t>Anti-virus and protection software/hardware.</a:t>
            </a:r>
          </a:p>
          <a:p>
            <a:pPr marL="914400" lvl="2" indent="0">
              <a:buNone/>
            </a:pPr>
            <a:endParaRPr lang="en-US" dirty="0"/>
          </a:p>
          <a:p>
            <a:pPr lvl="2"/>
            <a:endParaRPr lang="en-US" dirty="0"/>
          </a:p>
        </p:txBody>
      </p:sp>
      <p:sp>
        <p:nvSpPr>
          <p:cNvPr id="4" name="Slide Number Placeholder 3"/>
          <p:cNvSpPr>
            <a:spLocks noGrp="1"/>
          </p:cNvSpPr>
          <p:nvPr>
            <p:ph type="sldNum" sz="quarter" idx="4294967295"/>
          </p:nvPr>
        </p:nvSpPr>
        <p:spPr>
          <a:xfrm>
            <a:off x="7086600" y="6356350"/>
            <a:ext cx="2057400" cy="365125"/>
          </a:xfrm>
        </p:spPr>
        <p:txBody>
          <a:bodyPr/>
          <a:lstStyle/>
          <a:p>
            <a:fld id="{24156550-698D-42C0-9A29-2EFA6FB7B1C1}" type="slidenum">
              <a:rPr lang="en-US" smtClean="0"/>
              <a:t>41</a:t>
            </a:fld>
            <a:endParaRPr lang="en-US"/>
          </a:p>
        </p:txBody>
      </p:sp>
      <p:pic>
        <p:nvPicPr>
          <p:cNvPr id="6147"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t="2712" b="2891"/>
          <a:stretch/>
        </p:blipFill>
        <p:spPr bwMode="auto">
          <a:xfrm>
            <a:off x="6705600" y="0"/>
            <a:ext cx="2615252" cy="177439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064594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1C489BC-16CB-4195-AA3C-45B10895B08B}"/>
              </a:ext>
            </a:extLst>
          </p:cNvPr>
          <p:cNvPicPr>
            <a:picLocks noChangeAspect="1"/>
          </p:cNvPicPr>
          <p:nvPr/>
        </p:nvPicPr>
        <p:blipFill>
          <a:blip r:embed="rId2"/>
          <a:stretch>
            <a:fillRect/>
          </a:stretch>
        </p:blipFill>
        <p:spPr>
          <a:xfrm>
            <a:off x="0" y="1112042"/>
            <a:ext cx="9144000" cy="4633916"/>
          </a:xfrm>
          <a:prstGeom prst="rect">
            <a:avLst/>
          </a:prstGeom>
        </p:spPr>
      </p:pic>
      <p:sp>
        <p:nvSpPr>
          <p:cNvPr id="6" name="TextBox 5">
            <a:extLst>
              <a:ext uri="{FF2B5EF4-FFF2-40B4-BE49-F238E27FC236}">
                <a16:creationId xmlns:a16="http://schemas.microsoft.com/office/drawing/2014/main" id="{F2EADC73-075F-443C-B105-DCE691AF9B4C}"/>
              </a:ext>
            </a:extLst>
          </p:cNvPr>
          <p:cNvSpPr txBox="1"/>
          <p:nvPr/>
        </p:nvSpPr>
        <p:spPr>
          <a:xfrm>
            <a:off x="1143000" y="381000"/>
            <a:ext cx="7723589" cy="400110"/>
          </a:xfrm>
          <a:prstGeom prst="rect">
            <a:avLst/>
          </a:prstGeom>
          <a:noFill/>
        </p:spPr>
        <p:txBody>
          <a:bodyPr wrap="none" rtlCol="0">
            <a:spAutoFit/>
          </a:bodyPr>
          <a:lstStyle/>
          <a:p>
            <a:r>
              <a:rPr lang="en-GB" sz="2000" b="1" dirty="0"/>
              <a:t>Drop box as IaaS:  </a:t>
            </a:r>
            <a:r>
              <a:rPr lang="en-GB" dirty="0"/>
              <a:t>Where you rent storage space to save your photos.</a:t>
            </a:r>
          </a:p>
        </p:txBody>
      </p:sp>
    </p:spTree>
    <p:extLst>
      <p:ext uri="{BB962C8B-B14F-4D97-AF65-F5344CB8AC3E}">
        <p14:creationId xmlns:p14="http://schemas.microsoft.com/office/powerpoint/2010/main" val="257655223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Cloud Computing:</a:t>
            </a:r>
          </a:p>
        </p:txBody>
      </p:sp>
      <p:sp>
        <p:nvSpPr>
          <p:cNvPr id="3" name="Content Placeholder 2"/>
          <p:cNvSpPr>
            <a:spLocks noGrp="1"/>
          </p:cNvSpPr>
          <p:nvPr>
            <p:ph idx="1"/>
          </p:nvPr>
        </p:nvSpPr>
        <p:spPr/>
        <p:txBody>
          <a:bodyPr>
            <a:normAutofit lnSpcReduction="10000"/>
          </a:bodyPr>
          <a:lstStyle/>
          <a:p>
            <a:r>
              <a:rPr lang="en-US" b="1" dirty="0"/>
              <a:t>Benefits of Cloud Computing:</a:t>
            </a:r>
          </a:p>
          <a:p>
            <a:pPr lvl="1"/>
            <a:r>
              <a:rPr lang="en-US" dirty="0"/>
              <a:t>Cheaper option than buying the equipment outright. </a:t>
            </a:r>
            <a:r>
              <a:rPr lang="en-US" b="1" dirty="0"/>
              <a:t>“Lower Capital Expenditure”</a:t>
            </a:r>
          </a:p>
          <a:p>
            <a:pPr lvl="1"/>
            <a:r>
              <a:rPr lang="en-US" dirty="0"/>
              <a:t>Easier to start up your business. </a:t>
            </a:r>
            <a:r>
              <a:rPr lang="en-US" b="1" dirty="0"/>
              <a:t>“Lower Barrier to entry”</a:t>
            </a:r>
          </a:p>
          <a:p>
            <a:pPr lvl="1"/>
            <a:r>
              <a:rPr lang="en-US" b="1" dirty="0"/>
              <a:t>Immediate access </a:t>
            </a:r>
            <a:r>
              <a:rPr lang="en-US" dirty="0"/>
              <a:t>to a broad range of application software.</a:t>
            </a:r>
          </a:p>
          <a:p>
            <a:pPr lvl="1"/>
            <a:r>
              <a:rPr lang="en-US" dirty="0"/>
              <a:t>Buy as little or many as you want and scale up or down as you need. </a:t>
            </a:r>
            <a:r>
              <a:rPr lang="en-US" b="1" dirty="0"/>
              <a:t>“Real-time scalability”</a:t>
            </a:r>
          </a:p>
        </p:txBody>
      </p:sp>
      <p:sp>
        <p:nvSpPr>
          <p:cNvPr id="4" name="Slide Number Placeholder 3"/>
          <p:cNvSpPr>
            <a:spLocks noGrp="1"/>
          </p:cNvSpPr>
          <p:nvPr>
            <p:ph type="sldNum" sz="quarter" idx="4294967295"/>
          </p:nvPr>
        </p:nvSpPr>
        <p:spPr>
          <a:xfrm>
            <a:off x="7086600" y="6356350"/>
            <a:ext cx="2057400" cy="365125"/>
          </a:xfrm>
        </p:spPr>
        <p:txBody>
          <a:bodyPr/>
          <a:lstStyle/>
          <a:p>
            <a:fld id="{24156550-698D-42C0-9A29-2EFA6FB7B1C1}" type="slidenum">
              <a:rPr lang="en-US" smtClean="0"/>
              <a:t>43</a:t>
            </a:fld>
            <a:endParaRPr lang="en-US"/>
          </a:p>
        </p:txBody>
      </p:sp>
      <p:pic>
        <p:nvPicPr>
          <p:cNvPr id="717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2734" r="13949"/>
          <a:stretch/>
        </p:blipFill>
        <p:spPr bwMode="auto">
          <a:xfrm>
            <a:off x="7048981" y="0"/>
            <a:ext cx="2095019" cy="1600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97772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832A76-1F7C-44C8-8C40-CA06BF28387C}"/>
              </a:ext>
            </a:extLst>
          </p:cNvPr>
          <p:cNvSpPr>
            <a:spLocks noGrp="1"/>
          </p:cNvSpPr>
          <p:nvPr>
            <p:ph type="title"/>
          </p:nvPr>
        </p:nvSpPr>
        <p:spPr/>
        <p:txBody>
          <a:bodyPr/>
          <a:lstStyle/>
          <a:p>
            <a:r>
              <a:rPr lang="en-GB" b="1" dirty="0"/>
              <a:t>Quantum Computing:</a:t>
            </a:r>
          </a:p>
        </p:txBody>
      </p:sp>
      <p:sp>
        <p:nvSpPr>
          <p:cNvPr id="3" name="Content Placeholder 2">
            <a:extLst>
              <a:ext uri="{FF2B5EF4-FFF2-40B4-BE49-F238E27FC236}">
                <a16:creationId xmlns:a16="http://schemas.microsoft.com/office/drawing/2014/main" id="{9DFFA4E0-4B52-4EED-B181-C99A4C18A4EC}"/>
              </a:ext>
            </a:extLst>
          </p:cNvPr>
          <p:cNvSpPr>
            <a:spLocks noGrp="1"/>
          </p:cNvSpPr>
          <p:nvPr>
            <p:ph idx="1"/>
          </p:nvPr>
        </p:nvSpPr>
        <p:spPr>
          <a:xfrm>
            <a:off x="500034" y="1500174"/>
            <a:ext cx="4529166" cy="4525963"/>
          </a:xfrm>
        </p:spPr>
        <p:txBody>
          <a:bodyPr>
            <a:normAutofit fontScale="85000" lnSpcReduction="20000"/>
          </a:bodyPr>
          <a:lstStyle/>
          <a:p>
            <a:r>
              <a:rPr lang="en-GB" dirty="0"/>
              <a:t>Quantum computing is the study of a non-classical model of computation. </a:t>
            </a:r>
          </a:p>
          <a:p>
            <a:r>
              <a:rPr lang="en-GB" dirty="0"/>
              <a:t>Classical computer encodes data into bits, where each bit represents either a one or a zero.</a:t>
            </a:r>
          </a:p>
          <a:p>
            <a:r>
              <a:rPr lang="en-GB" dirty="0"/>
              <a:t>Quantum computer encodes data into bits that can represent a one, a zero, or many more combination.</a:t>
            </a:r>
          </a:p>
        </p:txBody>
      </p:sp>
      <p:pic>
        <p:nvPicPr>
          <p:cNvPr id="4" name="Picture 3">
            <a:extLst>
              <a:ext uri="{FF2B5EF4-FFF2-40B4-BE49-F238E27FC236}">
                <a16:creationId xmlns:a16="http://schemas.microsoft.com/office/drawing/2014/main" id="{830B3422-BC7C-4D5D-BF22-39C778F45572}"/>
              </a:ext>
            </a:extLst>
          </p:cNvPr>
          <p:cNvPicPr>
            <a:picLocks noChangeAspect="1"/>
          </p:cNvPicPr>
          <p:nvPr/>
        </p:nvPicPr>
        <p:blipFill rotWithShape="1">
          <a:blip r:embed="rId2"/>
          <a:srcRect l="21667" t="3627" r="26666"/>
          <a:stretch/>
        </p:blipFill>
        <p:spPr>
          <a:xfrm>
            <a:off x="5505680" y="1828800"/>
            <a:ext cx="3181120" cy="267017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612141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832A76-1F7C-44C8-8C40-CA06BF28387C}"/>
              </a:ext>
            </a:extLst>
          </p:cNvPr>
          <p:cNvSpPr>
            <a:spLocks noGrp="1"/>
          </p:cNvSpPr>
          <p:nvPr>
            <p:ph type="title"/>
          </p:nvPr>
        </p:nvSpPr>
        <p:spPr/>
        <p:txBody>
          <a:bodyPr/>
          <a:lstStyle/>
          <a:p>
            <a:r>
              <a:rPr lang="en-GB" b="1" dirty="0"/>
              <a:t>Quantum Computing:</a:t>
            </a:r>
          </a:p>
        </p:txBody>
      </p:sp>
      <p:sp>
        <p:nvSpPr>
          <p:cNvPr id="3" name="Content Placeholder 2">
            <a:extLst>
              <a:ext uri="{FF2B5EF4-FFF2-40B4-BE49-F238E27FC236}">
                <a16:creationId xmlns:a16="http://schemas.microsoft.com/office/drawing/2014/main" id="{9DFFA4E0-4B52-4EED-B181-C99A4C18A4EC}"/>
              </a:ext>
            </a:extLst>
          </p:cNvPr>
          <p:cNvSpPr>
            <a:spLocks noGrp="1"/>
          </p:cNvSpPr>
          <p:nvPr>
            <p:ph idx="1"/>
          </p:nvPr>
        </p:nvSpPr>
        <p:spPr>
          <a:xfrm>
            <a:off x="500034" y="1500174"/>
            <a:ext cx="4376766" cy="4525963"/>
          </a:xfrm>
        </p:spPr>
        <p:txBody>
          <a:bodyPr>
            <a:normAutofit/>
          </a:bodyPr>
          <a:lstStyle/>
          <a:p>
            <a:r>
              <a:rPr lang="en-GB" dirty="0"/>
              <a:t>What is the implication of this?</a:t>
            </a:r>
          </a:p>
          <a:p>
            <a:r>
              <a:rPr lang="en-GB" dirty="0"/>
              <a:t>Class discussion.</a:t>
            </a:r>
          </a:p>
        </p:txBody>
      </p:sp>
      <p:pic>
        <p:nvPicPr>
          <p:cNvPr id="4" name="Picture 3">
            <a:extLst>
              <a:ext uri="{FF2B5EF4-FFF2-40B4-BE49-F238E27FC236}">
                <a16:creationId xmlns:a16="http://schemas.microsoft.com/office/drawing/2014/main" id="{830B3422-BC7C-4D5D-BF22-39C778F45572}"/>
              </a:ext>
            </a:extLst>
          </p:cNvPr>
          <p:cNvPicPr>
            <a:picLocks noChangeAspect="1"/>
          </p:cNvPicPr>
          <p:nvPr/>
        </p:nvPicPr>
        <p:blipFill rotWithShape="1">
          <a:blip r:embed="rId2"/>
          <a:srcRect l="21667" t="3627" r="26666"/>
          <a:stretch/>
        </p:blipFill>
        <p:spPr>
          <a:xfrm>
            <a:off x="7543800" y="340576"/>
            <a:ext cx="1361719" cy="11430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4098" name="Picture 2" descr="IBM Q quantum computer on display at Supercomputing 18 in Dallas, Texas ...">
            <a:extLst>
              <a:ext uri="{FF2B5EF4-FFF2-40B4-BE49-F238E27FC236}">
                <a16:creationId xmlns:a16="http://schemas.microsoft.com/office/drawing/2014/main" id="{0487EB15-107B-B11F-C005-A83ADD5A0C7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29400" y="1758937"/>
            <a:ext cx="2474383" cy="4267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996792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219368-FEBD-4D74-8241-E959EA280D04}"/>
              </a:ext>
            </a:extLst>
          </p:cNvPr>
          <p:cNvSpPr>
            <a:spLocks noGrp="1"/>
          </p:cNvSpPr>
          <p:nvPr>
            <p:ph type="title"/>
          </p:nvPr>
        </p:nvSpPr>
        <p:spPr/>
        <p:txBody>
          <a:bodyPr/>
          <a:lstStyle/>
          <a:p>
            <a:r>
              <a:rPr lang="en-GB" dirty="0"/>
              <a:t>End of Part 4</a:t>
            </a:r>
          </a:p>
        </p:txBody>
      </p:sp>
      <p:sp>
        <p:nvSpPr>
          <p:cNvPr id="3" name="Content Placeholder 2">
            <a:extLst>
              <a:ext uri="{FF2B5EF4-FFF2-40B4-BE49-F238E27FC236}">
                <a16:creationId xmlns:a16="http://schemas.microsoft.com/office/drawing/2014/main" id="{226E8007-D474-48F6-B7D9-F8F821C3BB79}"/>
              </a:ext>
            </a:extLst>
          </p:cNvPr>
          <p:cNvSpPr>
            <a:spLocks noGrp="1"/>
          </p:cNvSpPr>
          <p:nvPr>
            <p:ph idx="1"/>
          </p:nvPr>
        </p:nvSpPr>
        <p:spPr/>
        <p:txBody>
          <a:bodyPr>
            <a:normAutofit/>
          </a:bodyPr>
          <a:lstStyle/>
          <a:p>
            <a:r>
              <a:rPr lang="en-GB" b="1" dirty="0"/>
              <a:t>Activity 2.4. Define the following technologies:</a:t>
            </a:r>
          </a:p>
          <a:p>
            <a:pPr lvl="1"/>
            <a:r>
              <a:rPr lang="en-GB" dirty="0"/>
              <a:t> Cloud computing.</a:t>
            </a:r>
          </a:p>
          <a:p>
            <a:pPr lvl="1"/>
            <a:r>
              <a:rPr lang="en-GB" dirty="0"/>
              <a:t>Quantum Computing.</a:t>
            </a:r>
          </a:p>
          <a:p>
            <a:pPr lvl="1"/>
            <a:endParaRPr lang="en-GB" dirty="0"/>
          </a:p>
        </p:txBody>
      </p:sp>
    </p:spTree>
    <p:extLst>
      <p:ext uri="{BB962C8B-B14F-4D97-AF65-F5344CB8AC3E}">
        <p14:creationId xmlns:p14="http://schemas.microsoft.com/office/powerpoint/2010/main" val="379598235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3FCD35-6053-4E9C-9FE4-8A2514410D77}"/>
              </a:ext>
            </a:extLst>
          </p:cNvPr>
          <p:cNvSpPr>
            <a:spLocks noGrp="1"/>
          </p:cNvSpPr>
          <p:nvPr>
            <p:ph type="title"/>
          </p:nvPr>
        </p:nvSpPr>
        <p:spPr/>
        <p:txBody>
          <a:bodyPr/>
          <a:lstStyle/>
          <a:p>
            <a:r>
              <a:rPr lang="en-GB" dirty="0"/>
              <a:t>Innovation in IT</a:t>
            </a:r>
          </a:p>
        </p:txBody>
      </p:sp>
      <p:sp>
        <p:nvSpPr>
          <p:cNvPr id="3" name="Content Placeholder 2">
            <a:extLst>
              <a:ext uri="{FF2B5EF4-FFF2-40B4-BE49-F238E27FC236}">
                <a16:creationId xmlns:a16="http://schemas.microsoft.com/office/drawing/2014/main" id="{913A234C-3BBD-4ADA-BD1E-5FE1D8BA79E1}"/>
              </a:ext>
            </a:extLst>
          </p:cNvPr>
          <p:cNvSpPr>
            <a:spLocks noGrp="1"/>
          </p:cNvSpPr>
          <p:nvPr>
            <p:ph idx="1"/>
          </p:nvPr>
        </p:nvSpPr>
        <p:spPr/>
        <p:txBody>
          <a:bodyPr/>
          <a:lstStyle/>
          <a:p>
            <a:endParaRPr lang="en-GB" dirty="0"/>
          </a:p>
        </p:txBody>
      </p:sp>
      <p:sp>
        <p:nvSpPr>
          <p:cNvPr id="4" name="TextBox 3">
            <a:extLst>
              <a:ext uri="{FF2B5EF4-FFF2-40B4-BE49-F238E27FC236}">
                <a16:creationId xmlns:a16="http://schemas.microsoft.com/office/drawing/2014/main" id="{C50013CA-BBC9-48CE-8CEA-FDAC54F8EFEE}"/>
              </a:ext>
            </a:extLst>
          </p:cNvPr>
          <p:cNvSpPr txBox="1"/>
          <p:nvPr/>
        </p:nvSpPr>
        <p:spPr>
          <a:xfrm>
            <a:off x="6781800" y="274638"/>
            <a:ext cx="825867" cy="369332"/>
          </a:xfrm>
          <a:prstGeom prst="rect">
            <a:avLst/>
          </a:prstGeom>
          <a:noFill/>
        </p:spPr>
        <p:txBody>
          <a:bodyPr wrap="none" rtlCol="0">
            <a:spAutoFit/>
          </a:bodyPr>
          <a:lstStyle/>
          <a:p>
            <a:r>
              <a:rPr lang="en-GB" b="1" dirty="0">
                <a:solidFill>
                  <a:srgbClr val="00CCCC"/>
                </a:solidFill>
              </a:rPr>
              <a:t>Part 5</a:t>
            </a:r>
          </a:p>
        </p:txBody>
      </p:sp>
    </p:spTree>
    <p:extLst>
      <p:ext uri="{BB962C8B-B14F-4D97-AF65-F5344CB8AC3E}">
        <p14:creationId xmlns:p14="http://schemas.microsoft.com/office/powerpoint/2010/main" val="47297642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C1FFBF-47DE-4775-A24E-D009387D936A}"/>
              </a:ext>
            </a:extLst>
          </p:cNvPr>
          <p:cNvSpPr>
            <a:spLocks noGrp="1"/>
          </p:cNvSpPr>
          <p:nvPr>
            <p:ph type="title"/>
          </p:nvPr>
        </p:nvSpPr>
        <p:spPr/>
        <p:txBody>
          <a:bodyPr/>
          <a:lstStyle/>
          <a:p>
            <a:r>
              <a:rPr lang="en-GB" b="1" dirty="0"/>
              <a:t>Facial Recognition</a:t>
            </a:r>
          </a:p>
        </p:txBody>
      </p:sp>
      <p:sp>
        <p:nvSpPr>
          <p:cNvPr id="3" name="Content Placeholder 2">
            <a:extLst>
              <a:ext uri="{FF2B5EF4-FFF2-40B4-BE49-F238E27FC236}">
                <a16:creationId xmlns:a16="http://schemas.microsoft.com/office/drawing/2014/main" id="{56F8680D-7177-4486-A4C0-9086AD35ADEF}"/>
              </a:ext>
            </a:extLst>
          </p:cNvPr>
          <p:cNvSpPr>
            <a:spLocks noGrp="1"/>
          </p:cNvSpPr>
          <p:nvPr>
            <p:ph idx="1"/>
          </p:nvPr>
        </p:nvSpPr>
        <p:spPr>
          <a:xfrm>
            <a:off x="500034" y="1500174"/>
            <a:ext cx="4148166" cy="4525963"/>
          </a:xfrm>
        </p:spPr>
        <p:txBody>
          <a:bodyPr/>
          <a:lstStyle/>
          <a:p>
            <a:r>
              <a:rPr lang="en-GB" dirty="0"/>
              <a:t>A facial recognition system is a technology capable of identifying or verifying a person from a digital image or a video frame from a video source.</a:t>
            </a:r>
          </a:p>
        </p:txBody>
      </p:sp>
      <p:pic>
        <p:nvPicPr>
          <p:cNvPr id="5" name="Picture 4" descr="A drawing of a cartoon character&#10;&#10;Description automatically generated">
            <a:extLst>
              <a:ext uri="{FF2B5EF4-FFF2-40B4-BE49-F238E27FC236}">
                <a16:creationId xmlns:a16="http://schemas.microsoft.com/office/drawing/2014/main" id="{C7BE4EA0-8C1B-4C85-9225-ACBE0FDCFE5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181600" y="2013900"/>
            <a:ext cx="3962400" cy="2830200"/>
          </a:xfrm>
          <a:prstGeom prst="rect">
            <a:avLst/>
          </a:prstGeom>
        </p:spPr>
      </p:pic>
    </p:spTree>
    <p:extLst>
      <p:ext uri="{BB962C8B-B14F-4D97-AF65-F5344CB8AC3E}">
        <p14:creationId xmlns:p14="http://schemas.microsoft.com/office/powerpoint/2010/main" val="7344024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1" name="Rectangle 3"/>
          <p:cNvSpPr>
            <a:spLocks noGrp="1" noChangeArrowheads="1"/>
          </p:cNvSpPr>
          <p:nvPr>
            <p:ph type="title"/>
          </p:nvPr>
        </p:nvSpPr>
        <p:spPr/>
        <p:txBody>
          <a:bodyPr>
            <a:normAutofit/>
          </a:bodyPr>
          <a:lstStyle/>
          <a:p>
            <a:r>
              <a:rPr lang="en-US" b="1" dirty="0"/>
              <a:t>Artificial Intelligence</a:t>
            </a:r>
          </a:p>
        </p:txBody>
      </p:sp>
      <p:sp>
        <p:nvSpPr>
          <p:cNvPr id="73732" name="Rectangle 4"/>
          <p:cNvSpPr>
            <a:spLocks noGrp="1" noChangeArrowheads="1"/>
          </p:cNvSpPr>
          <p:nvPr>
            <p:ph idx="1"/>
          </p:nvPr>
        </p:nvSpPr>
        <p:spPr>
          <a:xfrm>
            <a:off x="500034" y="1500174"/>
            <a:ext cx="5138766" cy="4525963"/>
          </a:xfrm>
        </p:spPr>
        <p:txBody>
          <a:bodyPr>
            <a:normAutofit lnSpcReduction="10000"/>
          </a:bodyPr>
          <a:lstStyle/>
          <a:p>
            <a:r>
              <a:rPr lang="en-US" b="1" i="1" dirty="0"/>
              <a:t>What is Artificial intelligence (AI)</a:t>
            </a:r>
            <a:r>
              <a:rPr lang="en-US" dirty="0"/>
              <a:t>? </a:t>
            </a:r>
          </a:p>
          <a:p>
            <a:pPr lvl="1"/>
            <a:r>
              <a:rPr lang="en-US" sz="2000" dirty="0"/>
              <a:t>the science of making machines imitate human thinking and behavior</a:t>
            </a:r>
          </a:p>
          <a:p>
            <a:pPr lvl="1"/>
            <a:r>
              <a:rPr lang="en-US" sz="2000" b="1" dirty="0"/>
              <a:t>Intelligent systems </a:t>
            </a:r>
            <a:r>
              <a:rPr lang="en-US" sz="2000" dirty="0"/>
              <a:t>is a term that describes the various commercial applications of AI.</a:t>
            </a:r>
          </a:p>
          <a:p>
            <a:r>
              <a:rPr lang="en-US" sz="2400" b="1" dirty="0"/>
              <a:t>AI</a:t>
            </a:r>
            <a:r>
              <a:rPr lang="en-US" sz="2400" dirty="0"/>
              <a:t> is concerned with:</a:t>
            </a:r>
          </a:p>
          <a:p>
            <a:pPr lvl="1"/>
            <a:r>
              <a:rPr lang="en-US" sz="2000" dirty="0"/>
              <a:t>studying the thought processes of humans</a:t>
            </a:r>
          </a:p>
          <a:p>
            <a:pPr lvl="1"/>
            <a:r>
              <a:rPr lang="en-US" sz="2000" dirty="0"/>
              <a:t>recreating those processes via machines, such as computer and robots.</a:t>
            </a:r>
          </a:p>
        </p:txBody>
      </p:sp>
      <p:sp>
        <p:nvSpPr>
          <p:cNvPr id="4" name="Slide Number Placeholder 3"/>
          <p:cNvSpPr>
            <a:spLocks noGrp="1"/>
          </p:cNvSpPr>
          <p:nvPr>
            <p:ph type="sldNum" sz="quarter" idx="4294967295"/>
          </p:nvPr>
        </p:nvSpPr>
        <p:spPr>
          <a:xfrm>
            <a:off x="7086600" y="6356350"/>
            <a:ext cx="2057400" cy="365125"/>
          </a:xfrm>
        </p:spPr>
        <p:txBody>
          <a:bodyPr/>
          <a:lstStyle/>
          <a:p>
            <a:fld id="{90E440C5-471C-1C41-ACA0-B450F0D13615}" type="slidenum">
              <a:rPr lang="en-US" smtClean="0"/>
              <a:pPr/>
              <a:t>49</a:t>
            </a:fld>
            <a:endParaRPr lang="en-US" dirty="0"/>
          </a:p>
        </p:txBody>
      </p:sp>
      <p:pic>
        <p:nvPicPr>
          <p:cNvPr id="3" name="Picture 2"/>
          <p:cNvPicPr>
            <a:picLocks noChangeAspect="1"/>
          </p:cNvPicPr>
          <p:nvPr/>
        </p:nvPicPr>
        <p:blipFill>
          <a:blip r:embed="rId2"/>
          <a:stretch>
            <a:fillRect/>
          </a:stretch>
        </p:blipFill>
        <p:spPr>
          <a:xfrm>
            <a:off x="5715000" y="2514600"/>
            <a:ext cx="3429000" cy="3264408"/>
          </a:xfrm>
          <a:prstGeom prst="rect">
            <a:avLst/>
          </a:prstGeom>
        </p:spPr>
      </p:pic>
    </p:spTree>
    <p:extLst>
      <p:ext uri="{BB962C8B-B14F-4D97-AF65-F5344CB8AC3E}">
        <p14:creationId xmlns:p14="http://schemas.microsoft.com/office/powerpoint/2010/main" val="1140862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373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373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373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373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373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373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732"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4827DC-5D93-4E0F-9C10-CE4E7AA936C4}"/>
              </a:ext>
            </a:extLst>
          </p:cNvPr>
          <p:cNvSpPr>
            <a:spLocks noGrp="1"/>
          </p:cNvSpPr>
          <p:nvPr>
            <p:ph type="title"/>
          </p:nvPr>
        </p:nvSpPr>
        <p:spPr/>
        <p:txBody>
          <a:bodyPr/>
          <a:lstStyle/>
          <a:p>
            <a:r>
              <a:rPr lang="en-GB" dirty="0"/>
              <a:t>Task 2:</a:t>
            </a:r>
          </a:p>
        </p:txBody>
      </p:sp>
      <p:sp>
        <p:nvSpPr>
          <p:cNvPr id="3" name="Content Placeholder 2">
            <a:extLst>
              <a:ext uri="{FF2B5EF4-FFF2-40B4-BE49-F238E27FC236}">
                <a16:creationId xmlns:a16="http://schemas.microsoft.com/office/drawing/2014/main" id="{2A811C1C-48D6-4B0E-8178-B4A46952D953}"/>
              </a:ext>
            </a:extLst>
          </p:cNvPr>
          <p:cNvSpPr>
            <a:spLocks noGrp="1"/>
          </p:cNvSpPr>
          <p:nvPr>
            <p:ph idx="1"/>
          </p:nvPr>
        </p:nvSpPr>
        <p:spPr/>
        <p:txBody>
          <a:bodyPr>
            <a:normAutofit fontScale="62500" lnSpcReduction="20000"/>
          </a:bodyPr>
          <a:lstStyle/>
          <a:p>
            <a:endParaRPr lang="en-GB" b="1" dirty="0"/>
          </a:p>
          <a:p>
            <a:endParaRPr lang="en-GB" b="1" dirty="0"/>
          </a:p>
          <a:p>
            <a:r>
              <a:rPr lang="en-GB" b="1" dirty="0"/>
              <a:t>Task 2: Individual Time Management Plan; Due week 4, L.O. 1 &amp; 5. 10% (Individual)</a:t>
            </a:r>
            <a:endParaRPr lang="en-GB" dirty="0"/>
          </a:p>
          <a:p>
            <a:pPr marL="0" indent="0">
              <a:buNone/>
            </a:pPr>
            <a:endParaRPr lang="en-GB" dirty="0"/>
          </a:p>
          <a:p>
            <a:r>
              <a:rPr lang="en-GB" dirty="0"/>
              <a:t>Students to create a comprehensive time management plan </a:t>
            </a:r>
            <a:r>
              <a:rPr lang="en-GB" u="sng" dirty="0"/>
              <a:t>based on GTD</a:t>
            </a:r>
            <a:r>
              <a:rPr lang="en-GB" dirty="0"/>
              <a:t>. Students are allowed to use a different approach, provided it is an academically published approach, and they provide a citation of their source. </a:t>
            </a:r>
          </a:p>
          <a:p>
            <a:pPr marL="0" indent="0">
              <a:buNone/>
            </a:pPr>
            <a:endParaRPr lang="en-GB" dirty="0"/>
          </a:p>
          <a:p>
            <a:r>
              <a:rPr lang="en-GB" dirty="0"/>
              <a:t>The key aspect of this assessment is that the student has demonstrated good forward planning that covers academic tasks and deadlines, personal development deadlines, and day to day deadlines. </a:t>
            </a:r>
          </a:p>
          <a:p>
            <a:pPr marL="0" indent="0">
              <a:buNone/>
            </a:pPr>
            <a:endParaRPr lang="en-GB" dirty="0"/>
          </a:p>
          <a:p>
            <a:r>
              <a:rPr lang="en-GB" i="1" dirty="0"/>
              <a:t>Instructions on how to complete this task is found in lesson 4.</a:t>
            </a:r>
            <a:endParaRPr lang="en-GB" dirty="0"/>
          </a:p>
          <a:p>
            <a:endParaRPr lang="en-GB" dirty="0"/>
          </a:p>
        </p:txBody>
      </p:sp>
      <p:pic>
        <p:nvPicPr>
          <p:cNvPr id="10" name="Picture 9">
            <a:extLst>
              <a:ext uri="{FF2B5EF4-FFF2-40B4-BE49-F238E27FC236}">
                <a16:creationId xmlns:a16="http://schemas.microsoft.com/office/drawing/2014/main" id="{2C6D9571-4E35-4817-9134-0A28BE57472C}"/>
              </a:ext>
            </a:extLst>
          </p:cNvPr>
          <p:cNvPicPr>
            <a:picLocks noChangeAspect="1"/>
          </p:cNvPicPr>
          <p:nvPr/>
        </p:nvPicPr>
        <p:blipFill>
          <a:blip r:embed="rId2"/>
          <a:stretch>
            <a:fillRect/>
          </a:stretch>
        </p:blipFill>
        <p:spPr>
          <a:xfrm>
            <a:off x="7543800" y="76200"/>
            <a:ext cx="1557391" cy="1777023"/>
          </a:xfrm>
          <a:prstGeom prst="rect">
            <a:avLst/>
          </a:prstGeom>
        </p:spPr>
      </p:pic>
    </p:spTree>
    <p:extLst>
      <p:ext uri="{BB962C8B-B14F-4D97-AF65-F5344CB8AC3E}">
        <p14:creationId xmlns:p14="http://schemas.microsoft.com/office/powerpoint/2010/main" val="2225345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5"/>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3">
            <a:extLst>
              <a:ext uri="{FF2B5EF4-FFF2-40B4-BE49-F238E27FC236}">
                <a16:creationId xmlns:a16="http://schemas.microsoft.com/office/drawing/2014/main" id="{568E90E8-7E8D-4EEF-B5A3-33FE92EC8ABF}"/>
              </a:ext>
            </a:extLst>
          </p:cNvPr>
          <p:cNvSpPr>
            <a:spLocks noGrp="1" noChangeArrowheads="1"/>
          </p:cNvSpPr>
          <p:nvPr>
            <p:ph type="title"/>
          </p:nvPr>
        </p:nvSpPr>
        <p:spPr/>
        <p:txBody>
          <a:bodyPr>
            <a:normAutofit/>
          </a:bodyPr>
          <a:lstStyle/>
          <a:p>
            <a:r>
              <a:rPr lang="en-US" b="1" dirty="0"/>
              <a:t>Artificial Intelligence</a:t>
            </a:r>
          </a:p>
        </p:txBody>
      </p:sp>
      <p:sp>
        <p:nvSpPr>
          <p:cNvPr id="73732" name="Rectangle 4"/>
          <p:cNvSpPr>
            <a:spLocks noGrp="1" noChangeArrowheads="1"/>
          </p:cNvSpPr>
          <p:nvPr>
            <p:ph idx="1"/>
          </p:nvPr>
        </p:nvSpPr>
        <p:spPr>
          <a:xfrm>
            <a:off x="500034" y="1500174"/>
            <a:ext cx="6586566" cy="4525963"/>
          </a:xfrm>
        </p:spPr>
        <p:txBody>
          <a:bodyPr>
            <a:normAutofit lnSpcReduction="10000"/>
          </a:bodyPr>
          <a:lstStyle/>
          <a:p>
            <a:r>
              <a:rPr lang="en-US" b="1" i="1" dirty="0"/>
              <a:t>Robot</a:t>
            </a:r>
            <a:r>
              <a:rPr lang="en-US" dirty="0"/>
              <a:t> – a mechanical device equipped with simulated human senses and the ability to take action on its own</a:t>
            </a:r>
          </a:p>
          <a:p>
            <a:r>
              <a:rPr lang="en-US" dirty="0"/>
              <a:t>Some scientist believe there will be time soon when robots will be given some human tasks.</a:t>
            </a:r>
          </a:p>
          <a:p>
            <a:r>
              <a:rPr lang="en-US" dirty="0"/>
              <a:t>Can you suggest what kind of tasks these can be?</a:t>
            </a:r>
          </a:p>
        </p:txBody>
      </p:sp>
      <p:sp>
        <p:nvSpPr>
          <p:cNvPr id="4" name="Slide Number Placeholder 3"/>
          <p:cNvSpPr>
            <a:spLocks noGrp="1"/>
          </p:cNvSpPr>
          <p:nvPr>
            <p:ph type="sldNum" sz="quarter" idx="4294967295"/>
          </p:nvPr>
        </p:nvSpPr>
        <p:spPr>
          <a:xfrm>
            <a:off x="7086600" y="6356350"/>
            <a:ext cx="2057400" cy="365125"/>
          </a:xfrm>
        </p:spPr>
        <p:txBody>
          <a:bodyPr/>
          <a:lstStyle/>
          <a:p>
            <a:fld id="{90E440C5-471C-1C41-ACA0-B450F0D13615}" type="slidenum">
              <a:rPr lang="en-US" smtClean="0"/>
              <a:pPr/>
              <a:t>50</a:t>
            </a:fld>
            <a:endParaRPr lang="en-US" dirty="0"/>
          </a:p>
        </p:txBody>
      </p:sp>
      <p:pic>
        <p:nvPicPr>
          <p:cNvPr id="2" name="Picture 1"/>
          <p:cNvPicPr>
            <a:picLocks noChangeAspect="1"/>
          </p:cNvPicPr>
          <p:nvPr/>
        </p:nvPicPr>
        <p:blipFill>
          <a:blip r:embed="rId2"/>
          <a:stretch>
            <a:fillRect/>
          </a:stretch>
        </p:blipFill>
        <p:spPr>
          <a:xfrm flipH="1">
            <a:off x="6071183" y="4114801"/>
            <a:ext cx="3072817" cy="2751776"/>
          </a:xfrm>
          <a:prstGeom prst="rect">
            <a:avLst/>
          </a:prstGeom>
        </p:spPr>
      </p:pic>
    </p:spTree>
    <p:extLst>
      <p:ext uri="{BB962C8B-B14F-4D97-AF65-F5344CB8AC3E}">
        <p14:creationId xmlns:p14="http://schemas.microsoft.com/office/powerpoint/2010/main" val="3417402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373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373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373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732" grpId="0"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3">
            <a:extLst>
              <a:ext uri="{FF2B5EF4-FFF2-40B4-BE49-F238E27FC236}">
                <a16:creationId xmlns:a16="http://schemas.microsoft.com/office/drawing/2014/main" id="{257A55B5-E42C-4F5F-B9A7-79E2410A1476}"/>
              </a:ext>
            </a:extLst>
          </p:cNvPr>
          <p:cNvSpPr>
            <a:spLocks noGrp="1" noChangeArrowheads="1"/>
          </p:cNvSpPr>
          <p:nvPr>
            <p:ph type="title"/>
          </p:nvPr>
        </p:nvSpPr>
        <p:spPr/>
        <p:txBody>
          <a:bodyPr>
            <a:normAutofit/>
          </a:bodyPr>
          <a:lstStyle/>
          <a:p>
            <a:r>
              <a:rPr lang="en-US" b="1" dirty="0"/>
              <a:t>Artificial Intelligence</a:t>
            </a:r>
          </a:p>
        </p:txBody>
      </p:sp>
      <p:sp>
        <p:nvSpPr>
          <p:cNvPr id="75780" name="Rectangle 4"/>
          <p:cNvSpPr>
            <a:spLocks noGrp="1" noChangeArrowheads="1"/>
          </p:cNvSpPr>
          <p:nvPr>
            <p:ph idx="1"/>
          </p:nvPr>
        </p:nvSpPr>
        <p:spPr>
          <a:xfrm>
            <a:off x="500034" y="1500174"/>
            <a:ext cx="5062566" cy="4525963"/>
          </a:xfrm>
        </p:spPr>
        <p:txBody>
          <a:bodyPr>
            <a:normAutofit fontScale="92500" lnSpcReduction="10000"/>
          </a:bodyPr>
          <a:lstStyle/>
          <a:p>
            <a:r>
              <a:rPr lang="en-US" dirty="0"/>
              <a:t>Types of </a:t>
            </a:r>
            <a:r>
              <a:rPr lang="en-US" b="1" dirty="0"/>
              <a:t>AI</a:t>
            </a:r>
            <a:r>
              <a:rPr lang="en-US" dirty="0"/>
              <a:t> systems used in business</a:t>
            </a:r>
          </a:p>
          <a:p>
            <a:pPr lvl="1"/>
            <a:r>
              <a:rPr lang="en-US" dirty="0"/>
              <a:t>Expert systems</a:t>
            </a:r>
          </a:p>
          <a:p>
            <a:pPr lvl="1"/>
            <a:r>
              <a:rPr lang="en-US" dirty="0"/>
              <a:t>Neural networks</a:t>
            </a:r>
          </a:p>
          <a:p>
            <a:pPr lvl="1"/>
            <a:r>
              <a:rPr lang="en-US" dirty="0"/>
              <a:t>Genetic algorithms</a:t>
            </a:r>
          </a:p>
          <a:p>
            <a:pPr lvl="1"/>
            <a:r>
              <a:rPr lang="en-US" dirty="0"/>
              <a:t>Intelligent agents</a:t>
            </a:r>
          </a:p>
          <a:p>
            <a:r>
              <a:rPr lang="en-US" dirty="0"/>
              <a:t>AI systems deliver the conclusion (rather than helping you analyze the options)</a:t>
            </a:r>
          </a:p>
        </p:txBody>
      </p:sp>
      <p:sp>
        <p:nvSpPr>
          <p:cNvPr id="4" name="Slide Number Placeholder 3"/>
          <p:cNvSpPr>
            <a:spLocks noGrp="1"/>
          </p:cNvSpPr>
          <p:nvPr>
            <p:ph type="sldNum" sz="quarter" idx="4294967295"/>
          </p:nvPr>
        </p:nvSpPr>
        <p:spPr>
          <a:xfrm>
            <a:off x="7086600" y="6356350"/>
            <a:ext cx="2057400" cy="365125"/>
          </a:xfrm>
        </p:spPr>
        <p:txBody>
          <a:bodyPr/>
          <a:lstStyle/>
          <a:p>
            <a:fld id="{C711F14D-6B74-F441-98E7-5E586214F632}" type="slidenum">
              <a:rPr lang="en-US" smtClean="0"/>
              <a:pPr/>
              <a:t>51</a:t>
            </a:fld>
            <a:endParaRPr lang="en-US" dirty="0"/>
          </a:p>
        </p:txBody>
      </p:sp>
      <p:pic>
        <p:nvPicPr>
          <p:cNvPr id="2" name="Picture 1"/>
          <p:cNvPicPr>
            <a:picLocks noChangeAspect="1"/>
          </p:cNvPicPr>
          <p:nvPr/>
        </p:nvPicPr>
        <p:blipFill>
          <a:blip r:embed="rId2"/>
          <a:stretch>
            <a:fillRect/>
          </a:stretch>
        </p:blipFill>
        <p:spPr>
          <a:xfrm>
            <a:off x="6172200" y="2971800"/>
            <a:ext cx="2768600" cy="207645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291711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578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578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578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578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5780">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5780">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780"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CA6C32-FE23-4649-B635-F46EBB73DA94}"/>
              </a:ext>
            </a:extLst>
          </p:cNvPr>
          <p:cNvSpPr>
            <a:spLocks noGrp="1"/>
          </p:cNvSpPr>
          <p:nvPr>
            <p:ph type="title"/>
          </p:nvPr>
        </p:nvSpPr>
        <p:spPr/>
        <p:txBody>
          <a:bodyPr/>
          <a:lstStyle/>
          <a:p>
            <a:r>
              <a:rPr lang="en-GB" dirty="0"/>
              <a:t>Super Mario A.I. Experiment</a:t>
            </a:r>
          </a:p>
        </p:txBody>
      </p:sp>
      <p:pic>
        <p:nvPicPr>
          <p:cNvPr id="4" name="Picture 3">
            <a:extLst>
              <a:ext uri="{FF2B5EF4-FFF2-40B4-BE49-F238E27FC236}">
                <a16:creationId xmlns:a16="http://schemas.microsoft.com/office/drawing/2014/main" id="{D41776D1-7FFF-408C-AA85-DB29CC97CDCF}"/>
              </a:ext>
            </a:extLst>
          </p:cNvPr>
          <p:cNvPicPr>
            <a:picLocks noChangeAspect="1"/>
          </p:cNvPicPr>
          <p:nvPr/>
        </p:nvPicPr>
        <p:blipFill>
          <a:blip r:embed="rId3"/>
          <a:stretch>
            <a:fillRect/>
          </a:stretch>
        </p:blipFill>
        <p:spPr>
          <a:xfrm>
            <a:off x="454357" y="1524000"/>
            <a:ext cx="7591373" cy="4267200"/>
          </a:xfrm>
          <a:prstGeom prst="rect">
            <a:avLst/>
          </a:prstGeom>
        </p:spPr>
      </p:pic>
      <p:sp>
        <p:nvSpPr>
          <p:cNvPr id="5" name="Rectangle 4">
            <a:extLst>
              <a:ext uri="{FF2B5EF4-FFF2-40B4-BE49-F238E27FC236}">
                <a16:creationId xmlns:a16="http://schemas.microsoft.com/office/drawing/2014/main" id="{23AB8C85-5413-4CCE-9589-1CC0D2D0792E}"/>
              </a:ext>
            </a:extLst>
          </p:cNvPr>
          <p:cNvSpPr/>
          <p:nvPr/>
        </p:nvSpPr>
        <p:spPr>
          <a:xfrm>
            <a:off x="990600" y="5791200"/>
            <a:ext cx="7162800" cy="307777"/>
          </a:xfrm>
          <a:prstGeom prst="rect">
            <a:avLst/>
          </a:prstGeom>
        </p:spPr>
        <p:txBody>
          <a:bodyPr wrap="square">
            <a:spAutoFit/>
          </a:bodyPr>
          <a:lstStyle/>
          <a:p>
            <a:r>
              <a:rPr lang="en-GB" sz="1400" dirty="0"/>
              <a:t>References below*</a:t>
            </a:r>
          </a:p>
        </p:txBody>
      </p:sp>
    </p:spTree>
    <p:extLst>
      <p:ext uri="{BB962C8B-B14F-4D97-AF65-F5344CB8AC3E}">
        <p14:creationId xmlns:p14="http://schemas.microsoft.com/office/powerpoint/2010/main" val="260391799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03841-B71E-29D6-9635-81D4ACB720FD}"/>
              </a:ext>
            </a:extLst>
          </p:cNvPr>
          <p:cNvSpPr>
            <a:spLocks noGrp="1"/>
          </p:cNvSpPr>
          <p:nvPr>
            <p:ph type="title"/>
          </p:nvPr>
        </p:nvSpPr>
        <p:spPr/>
        <p:txBody>
          <a:bodyPr/>
          <a:lstStyle/>
          <a:p>
            <a:r>
              <a:rPr lang="en-GB" dirty="0"/>
              <a:t>CHATGPT</a:t>
            </a:r>
          </a:p>
        </p:txBody>
      </p:sp>
      <p:pic>
        <p:nvPicPr>
          <p:cNvPr id="5" name="Picture 4">
            <a:extLst>
              <a:ext uri="{FF2B5EF4-FFF2-40B4-BE49-F238E27FC236}">
                <a16:creationId xmlns:a16="http://schemas.microsoft.com/office/drawing/2014/main" id="{07145BA5-4E49-3FD4-1E71-F0D4D3769A0C}"/>
              </a:ext>
            </a:extLst>
          </p:cNvPr>
          <p:cNvPicPr>
            <a:picLocks noChangeAspect="1"/>
          </p:cNvPicPr>
          <p:nvPr/>
        </p:nvPicPr>
        <p:blipFill rotWithShape="1">
          <a:blip r:embed="rId2"/>
          <a:srcRect l="35000" t="22308" r="24167" b="30000"/>
          <a:stretch/>
        </p:blipFill>
        <p:spPr>
          <a:xfrm>
            <a:off x="1098755" y="1371600"/>
            <a:ext cx="7588045" cy="4800600"/>
          </a:xfrm>
          <a:prstGeom prst="rect">
            <a:avLst/>
          </a:prstGeom>
        </p:spPr>
      </p:pic>
    </p:spTree>
    <p:extLst>
      <p:ext uri="{BB962C8B-B14F-4D97-AF65-F5344CB8AC3E}">
        <p14:creationId xmlns:p14="http://schemas.microsoft.com/office/powerpoint/2010/main" val="122891263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03841-B71E-29D6-9635-81D4ACB720FD}"/>
              </a:ext>
            </a:extLst>
          </p:cNvPr>
          <p:cNvSpPr>
            <a:spLocks noGrp="1"/>
          </p:cNvSpPr>
          <p:nvPr>
            <p:ph type="title"/>
          </p:nvPr>
        </p:nvSpPr>
        <p:spPr/>
        <p:txBody>
          <a:bodyPr/>
          <a:lstStyle/>
          <a:p>
            <a:r>
              <a:rPr lang="en-GB" dirty="0"/>
              <a:t>CHATGPT</a:t>
            </a:r>
          </a:p>
        </p:txBody>
      </p:sp>
      <p:pic>
        <p:nvPicPr>
          <p:cNvPr id="4" name="Picture 3">
            <a:extLst>
              <a:ext uri="{FF2B5EF4-FFF2-40B4-BE49-F238E27FC236}">
                <a16:creationId xmlns:a16="http://schemas.microsoft.com/office/drawing/2014/main" id="{B938D04C-C402-E3D9-8ECC-063096BC0ABA}"/>
              </a:ext>
            </a:extLst>
          </p:cNvPr>
          <p:cNvPicPr>
            <a:picLocks noChangeAspect="1"/>
          </p:cNvPicPr>
          <p:nvPr/>
        </p:nvPicPr>
        <p:blipFill rotWithShape="1">
          <a:blip r:embed="rId2"/>
          <a:srcRect l="30833" t="6154" r="23333" b="7693"/>
          <a:stretch/>
        </p:blipFill>
        <p:spPr>
          <a:xfrm>
            <a:off x="1524000" y="846138"/>
            <a:ext cx="6400800" cy="6517178"/>
          </a:xfrm>
          <a:prstGeom prst="rect">
            <a:avLst/>
          </a:prstGeom>
          <a:ln>
            <a:solidFill>
              <a:schemeClr val="tx1"/>
            </a:solidFill>
          </a:ln>
        </p:spPr>
      </p:pic>
      <p:sp>
        <p:nvSpPr>
          <p:cNvPr id="3" name="Arrow: Left 2">
            <a:extLst>
              <a:ext uri="{FF2B5EF4-FFF2-40B4-BE49-F238E27FC236}">
                <a16:creationId xmlns:a16="http://schemas.microsoft.com/office/drawing/2014/main" id="{D2FD8193-3859-1CB3-3D69-AD97BD28157F}"/>
              </a:ext>
            </a:extLst>
          </p:cNvPr>
          <p:cNvSpPr/>
          <p:nvPr/>
        </p:nvSpPr>
        <p:spPr>
          <a:xfrm>
            <a:off x="4343400" y="1066800"/>
            <a:ext cx="1524000" cy="350838"/>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Arrow: Left 4">
            <a:extLst>
              <a:ext uri="{FF2B5EF4-FFF2-40B4-BE49-F238E27FC236}">
                <a16:creationId xmlns:a16="http://schemas.microsoft.com/office/drawing/2014/main" id="{4344FB5B-948D-F441-A3B4-E9AB71B8D734}"/>
              </a:ext>
            </a:extLst>
          </p:cNvPr>
          <p:cNvSpPr/>
          <p:nvPr/>
        </p:nvSpPr>
        <p:spPr>
          <a:xfrm>
            <a:off x="6096000" y="3505200"/>
            <a:ext cx="1524000" cy="350838"/>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452716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03841-B71E-29D6-9635-81D4ACB720FD}"/>
              </a:ext>
            </a:extLst>
          </p:cNvPr>
          <p:cNvSpPr>
            <a:spLocks noGrp="1"/>
          </p:cNvSpPr>
          <p:nvPr>
            <p:ph type="title"/>
          </p:nvPr>
        </p:nvSpPr>
        <p:spPr>
          <a:xfrm>
            <a:off x="533400" y="252867"/>
            <a:ext cx="8229600" cy="1143000"/>
          </a:xfrm>
        </p:spPr>
        <p:txBody>
          <a:bodyPr/>
          <a:lstStyle/>
          <a:p>
            <a:r>
              <a:rPr lang="en-GB" dirty="0"/>
              <a:t>CHATGPT</a:t>
            </a:r>
          </a:p>
        </p:txBody>
      </p:sp>
      <p:pic>
        <p:nvPicPr>
          <p:cNvPr id="9" name="Picture 8">
            <a:extLst>
              <a:ext uri="{FF2B5EF4-FFF2-40B4-BE49-F238E27FC236}">
                <a16:creationId xmlns:a16="http://schemas.microsoft.com/office/drawing/2014/main" id="{07712F12-4B87-4FD5-7F5D-C0A41DA741EC}"/>
              </a:ext>
            </a:extLst>
          </p:cNvPr>
          <p:cNvPicPr>
            <a:picLocks noChangeAspect="1"/>
          </p:cNvPicPr>
          <p:nvPr/>
        </p:nvPicPr>
        <p:blipFill rotWithShape="1">
          <a:blip r:embed="rId2"/>
          <a:srcRect l="34167" t="9231" r="23333" b="13846"/>
          <a:stretch/>
        </p:blipFill>
        <p:spPr>
          <a:xfrm>
            <a:off x="2057400" y="1395867"/>
            <a:ext cx="5029200" cy="4930588"/>
          </a:xfrm>
          <a:prstGeom prst="rect">
            <a:avLst/>
          </a:prstGeom>
        </p:spPr>
      </p:pic>
      <p:sp>
        <p:nvSpPr>
          <p:cNvPr id="3" name="Arrow: Left 2">
            <a:extLst>
              <a:ext uri="{FF2B5EF4-FFF2-40B4-BE49-F238E27FC236}">
                <a16:creationId xmlns:a16="http://schemas.microsoft.com/office/drawing/2014/main" id="{18B040C8-8754-B7FC-6C5B-F30517B929AA}"/>
              </a:ext>
            </a:extLst>
          </p:cNvPr>
          <p:cNvSpPr/>
          <p:nvPr/>
        </p:nvSpPr>
        <p:spPr>
          <a:xfrm>
            <a:off x="5029200" y="1447800"/>
            <a:ext cx="1524000" cy="350838"/>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Arrow: Left 3">
            <a:extLst>
              <a:ext uri="{FF2B5EF4-FFF2-40B4-BE49-F238E27FC236}">
                <a16:creationId xmlns:a16="http://schemas.microsoft.com/office/drawing/2014/main" id="{691E67FF-AF70-5FD3-5547-388F4D38678F}"/>
              </a:ext>
            </a:extLst>
          </p:cNvPr>
          <p:cNvSpPr/>
          <p:nvPr/>
        </p:nvSpPr>
        <p:spPr>
          <a:xfrm>
            <a:off x="4724400" y="4648200"/>
            <a:ext cx="1524000" cy="350838"/>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89622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03841-B71E-29D6-9635-81D4ACB720FD}"/>
              </a:ext>
            </a:extLst>
          </p:cNvPr>
          <p:cNvSpPr>
            <a:spLocks noGrp="1"/>
          </p:cNvSpPr>
          <p:nvPr>
            <p:ph type="title"/>
          </p:nvPr>
        </p:nvSpPr>
        <p:spPr/>
        <p:txBody>
          <a:bodyPr/>
          <a:lstStyle/>
          <a:p>
            <a:r>
              <a:rPr lang="en-GB" dirty="0"/>
              <a:t>CHATGPT</a:t>
            </a:r>
          </a:p>
        </p:txBody>
      </p:sp>
      <p:pic>
        <p:nvPicPr>
          <p:cNvPr id="4" name="Picture 3">
            <a:extLst>
              <a:ext uri="{FF2B5EF4-FFF2-40B4-BE49-F238E27FC236}">
                <a16:creationId xmlns:a16="http://schemas.microsoft.com/office/drawing/2014/main" id="{9714AD67-06F4-5504-BD01-87C52AA4D1F0}"/>
              </a:ext>
            </a:extLst>
          </p:cNvPr>
          <p:cNvPicPr>
            <a:picLocks noChangeAspect="1"/>
          </p:cNvPicPr>
          <p:nvPr/>
        </p:nvPicPr>
        <p:blipFill rotWithShape="1">
          <a:blip r:embed="rId3"/>
          <a:srcRect l="34167" t="6923" r="23333" b="3846"/>
          <a:stretch/>
        </p:blipFill>
        <p:spPr>
          <a:xfrm>
            <a:off x="2362200" y="1371600"/>
            <a:ext cx="4724400" cy="5372847"/>
          </a:xfrm>
          <a:prstGeom prst="rect">
            <a:avLst/>
          </a:prstGeom>
        </p:spPr>
      </p:pic>
      <p:sp>
        <p:nvSpPr>
          <p:cNvPr id="3" name="Arrow: Left 2">
            <a:extLst>
              <a:ext uri="{FF2B5EF4-FFF2-40B4-BE49-F238E27FC236}">
                <a16:creationId xmlns:a16="http://schemas.microsoft.com/office/drawing/2014/main" id="{F5490615-EE65-4A5F-FAA8-BDA5FFF99075}"/>
              </a:ext>
            </a:extLst>
          </p:cNvPr>
          <p:cNvSpPr/>
          <p:nvPr/>
        </p:nvSpPr>
        <p:spPr>
          <a:xfrm>
            <a:off x="5715000" y="1417638"/>
            <a:ext cx="1524000" cy="350838"/>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Arrow: Left 4">
            <a:extLst>
              <a:ext uri="{FF2B5EF4-FFF2-40B4-BE49-F238E27FC236}">
                <a16:creationId xmlns:a16="http://schemas.microsoft.com/office/drawing/2014/main" id="{1DA4B728-7692-281A-40F7-91E811DD31F0}"/>
              </a:ext>
            </a:extLst>
          </p:cNvPr>
          <p:cNvSpPr/>
          <p:nvPr/>
        </p:nvSpPr>
        <p:spPr>
          <a:xfrm>
            <a:off x="6781800" y="2144712"/>
            <a:ext cx="1524000" cy="350838"/>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Arrow: Left 5">
            <a:extLst>
              <a:ext uri="{FF2B5EF4-FFF2-40B4-BE49-F238E27FC236}">
                <a16:creationId xmlns:a16="http://schemas.microsoft.com/office/drawing/2014/main" id="{76121A7D-B463-2AED-4036-C29725880DCE}"/>
              </a:ext>
            </a:extLst>
          </p:cNvPr>
          <p:cNvSpPr/>
          <p:nvPr/>
        </p:nvSpPr>
        <p:spPr>
          <a:xfrm>
            <a:off x="6400800" y="5440362"/>
            <a:ext cx="1524000" cy="350838"/>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83108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6"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03841-B71E-29D6-9635-81D4ACB720FD}"/>
              </a:ext>
            </a:extLst>
          </p:cNvPr>
          <p:cNvSpPr>
            <a:spLocks noGrp="1"/>
          </p:cNvSpPr>
          <p:nvPr>
            <p:ph type="title"/>
          </p:nvPr>
        </p:nvSpPr>
        <p:spPr/>
        <p:txBody>
          <a:bodyPr/>
          <a:lstStyle/>
          <a:p>
            <a:r>
              <a:rPr lang="en-GB" dirty="0"/>
              <a:t>CHATGPT</a:t>
            </a:r>
          </a:p>
        </p:txBody>
      </p:sp>
      <p:pic>
        <p:nvPicPr>
          <p:cNvPr id="5" name="Picture 4">
            <a:extLst>
              <a:ext uri="{FF2B5EF4-FFF2-40B4-BE49-F238E27FC236}">
                <a16:creationId xmlns:a16="http://schemas.microsoft.com/office/drawing/2014/main" id="{55CEDF2E-1A21-DE64-5600-DDDCFF00890C}"/>
              </a:ext>
            </a:extLst>
          </p:cNvPr>
          <p:cNvPicPr>
            <a:picLocks noChangeAspect="1"/>
          </p:cNvPicPr>
          <p:nvPr/>
        </p:nvPicPr>
        <p:blipFill rotWithShape="1">
          <a:blip r:embed="rId3"/>
          <a:srcRect l="32500" t="54615" r="25000" b="19230"/>
          <a:stretch/>
        </p:blipFill>
        <p:spPr>
          <a:xfrm>
            <a:off x="1447800" y="1638300"/>
            <a:ext cx="6629400" cy="2209800"/>
          </a:xfrm>
          <a:prstGeom prst="rect">
            <a:avLst/>
          </a:prstGeom>
        </p:spPr>
      </p:pic>
      <p:sp>
        <p:nvSpPr>
          <p:cNvPr id="3" name="Arrow: Left 2">
            <a:extLst>
              <a:ext uri="{FF2B5EF4-FFF2-40B4-BE49-F238E27FC236}">
                <a16:creationId xmlns:a16="http://schemas.microsoft.com/office/drawing/2014/main" id="{6421E86E-F2FB-793F-2EA2-F097A4D1E1C3}"/>
              </a:ext>
            </a:extLst>
          </p:cNvPr>
          <p:cNvSpPr/>
          <p:nvPr/>
        </p:nvSpPr>
        <p:spPr>
          <a:xfrm>
            <a:off x="6148387" y="1905000"/>
            <a:ext cx="1524000" cy="350838"/>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Arrow: Left 3">
            <a:extLst>
              <a:ext uri="{FF2B5EF4-FFF2-40B4-BE49-F238E27FC236}">
                <a16:creationId xmlns:a16="http://schemas.microsoft.com/office/drawing/2014/main" id="{1D190C93-6C6A-902E-D01C-42D39890E40F}"/>
              </a:ext>
            </a:extLst>
          </p:cNvPr>
          <p:cNvSpPr/>
          <p:nvPr/>
        </p:nvSpPr>
        <p:spPr>
          <a:xfrm>
            <a:off x="7543800" y="2971800"/>
            <a:ext cx="1524000" cy="350838"/>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63967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03841-B71E-29D6-9635-81D4ACB720FD}"/>
              </a:ext>
            </a:extLst>
          </p:cNvPr>
          <p:cNvSpPr>
            <a:spLocks noGrp="1"/>
          </p:cNvSpPr>
          <p:nvPr>
            <p:ph type="title"/>
          </p:nvPr>
        </p:nvSpPr>
        <p:spPr/>
        <p:txBody>
          <a:bodyPr/>
          <a:lstStyle/>
          <a:p>
            <a:r>
              <a:rPr lang="en-GB" dirty="0"/>
              <a:t>CHATGPT</a:t>
            </a:r>
          </a:p>
        </p:txBody>
      </p:sp>
      <p:pic>
        <p:nvPicPr>
          <p:cNvPr id="7" name="Picture 6">
            <a:extLst>
              <a:ext uri="{FF2B5EF4-FFF2-40B4-BE49-F238E27FC236}">
                <a16:creationId xmlns:a16="http://schemas.microsoft.com/office/drawing/2014/main" id="{FA4E7588-607D-0F47-3170-6DD2E2557B33}"/>
              </a:ext>
            </a:extLst>
          </p:cNvPr>
          <p:cNvPicPr>
            <a:picLocks noChangeAspect="1"/>
          </p:cNvPicPr>
          <p:nvPr/>
        </p:nvPicPr>
        <p:blipFill rotWithShape="1">
          <a:blip r:embed="rId3"/>
          <a:srcRect l="35000" t="8462" r="23333" b="8462"/>
          <a:stretch/>
        </p:blipFill>
        <p:spPr>
          <a:xfrm>
            <a:off x="1905000" y="1169969"/>
            <a:ext cx="5029200" cy="5431536"/>
          </a:xfrm>
          <a:prstGeom prst="rect">
            <a:avLst/>
          </a:prstGeom>
        </p:spPr>
      </p:pic>
      <p:sp>
        <p:nvSpPr>
          <p:cNvPr id="3" name="Arrow: Left 2">
            <a:extLst>
              <a:ext uri="{FF2B5EF4-FFF2-40B4-BE49-F238E27FC236}">
                <a16:creationId xmlns:a16="http://schemas.microsoft.com/office/drawing/2014/main" id="{061CA9D3-20BF-9D57-782D-031137E2763B}"/>
              </a:ext>
            </a:extLst>
          </p:cNvPr>
          <p:cNvSpPr/>
          <p:nvPr/>
        </p:nvSpPr>
        <p:spPr>
          <a:xfrm>
            <a:off x="4953000" y="1242219"/>
            <a:ext cx="1524000" cy="350838"/>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Arrow: Left 3">
            <a:extLst>
              <a:ext uri="{FF2B5EF4-FFF2-40B4-BE49-F238E27FC236}">
                <a16:creationId xmlns:a16="http://schemas.microsoft.com/office/drawing/2014/main" id="{5AD2C2C1-E433-4986-832F-B5A1827990AA}"/>
              </a:ext>
            </a:extLst>
          </p:cNvPr>
          <p:cNvSpPr/>
          <p:nvPr/>
        </p:nvSpPr>
        <p:spPr>
          <a:xfrm>
            <a:off x="6553200" y="2819400"/>
            <a:ext cx="1524000" cy="350838"/>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698739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03841-B71E-29D6-9635-81D4ACB720FD}"/>
              </a:ext>
            </a:extLst>
          </p:cNvPr>
          <p:cNvSpPr>
            <a:spLocks noGrp="1"/>
          </p:cNvSpPr>
          <p:nvPr>
            <p:ph type="title"/>
          </p:nvPr>
        </p:nvSpPr>
        <p:spPr/>
        <p:txBody>
          <a:bodyPr/>
          <a:lstStyle/>
          <a:p>
            <a:r>
              <a:rPr lang="en-GB" dirty="0"/>
              <a:t>CHATGPT</a:t>
            </a:r>
          </a:p>
        </p:txBody>
      </p:sp>
      <p:pic>
        <p:nvPicPr>
          <p:cNvPr id="6" name="Picture 5">
            <a:extLst>
              <a:ext uri="{FF2B5EF4-FFF2-40B4-BE49-F238E27FC236}">
                <a16:creationId xmlns:a16="http://schemas.microsoft.com/office/drawing/2014/main" id="{7D4D0FF3-5281-4FF9-90A3-6AF2ABD3E137}"/>
              </a:ext>
            </a:extLst>
          </p:cNvPr>
          <p:cNvPicPr>
            <a:picLocks noChangeAspect="1"/>
          </p:cNvPicPr>
          <p:nvPr/>
        </p:nvPicPr>
        <p:blipFill rotWithShape="1">
          <a:blip r:embed="rId3"/>
          <a:srcRect l="30000" t="6154" r="21666" b="3077"/>
          <a:stretch/>
        </p:blipFill>
        <p:spPr>
          <a:xfrm>
            <a:off x="1905000" y="1524000"/>
            <a:ext cx="4719234" cy="4800600"/>
          </a:xfrm>
          <a:prstGeom prst="rect">
            <a:avLst/>
          </a:prstGeom>
        </p:spPr>
      </p:pic>
      <p:sp>
        <p:nvSpPr>
          <p:cNvPr id="3" name="Arrow: Left 2">
            <a:extLst>
              <a:ext uri="{FF2B5EF4-FFF2-40B4-BE49-F238E27FC236}">
                <a16:creationId xmlns:a16="http://schemas.microsoft.com/office/drawing/2014/main" id="{A7FD4F2F-627E-2C8D-46B6-F2075D46039F}"/>
              </a:ext>
            </a:extLst>
          </p:cNvPr>
          <p:cNvSpPr/>
          <p:nvPr/>
        </p:nvSpPr>
        <p:spPr>
          <a:xfrm>
            <a:off x="4038600" y="1600200"/>
            <a:ext cx="1524000" cy="350838"/>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Arrow: Left 3">
            <a:extLst>
              <a:ext uri="{FF2B5EF4-FFF2-40B4-BE49-F238E27FC236}">
                <a16:creationId xmlns:a16="http://schemas.microsoft.com/office/drawing/2014/main" id="{ACFAA4B0-D06D-0139-2A41-B630504AAE23}"/>
              </a:ext>
            </a:extLst>
          </p:cNvPr>
          <p:cNvSpPr/>
          <p:nvPr/>
        </p:nvSpPr>
        <p:spPr>
          <a:xfrm>
            <a:off x="6096000" y="5105400"/>
            <a:ext cx="1524000" cy="350838"/>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949152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4827DC-5D93-4E0F-9C10-CE4E7AA936C4}"/>
              </a:ext>
            </a:extLst>
          </p:cNvPr>
          <p:cNvSpPr>
            <a:spLocks noGrp="1"/>
          </p:cNvSpPr>
          <p:nvPr>
            <p:ph type="title"/>
          </p:nvPr>
        </p:nvSpPr>
        <p:spPr/>
        <p:txBody>
          <a:bodyPr/>
          <a:lstStyle/>
          <a:p>
            <a:r>
              <a:rPr lang="en-GB" dirty="0"/>
              <a:t>Task 3:</a:t>
            </a:r>
          </a:p>
        </p:txBody>
      </p:sp>
      <p:sp>
        <p:nvSpPr>
          <p:cNvPr id="3" name="Content Placeholder 2">
            <a:extLst>
              <a:ext uri="{FF2B5EF4-FFF2-40B4-BE49-F238E27FC236}">
                <a16:creationId xmlns:a16="http://schemas.microsoft.com/office/drawing/2014/main" id="{2A811C1C-48D6-4B0E-8178-B4A46952D953}"/>
              </a:ext>
            </a:extLst>
          </p:cNvPr>
          <p:cNvSpPr>
            <a:spLocks noGrp="1"/>
          </p:cNvSpPr>
          <p:nvPr>
            <p:ph idx="1"/>
          </p:nvPr>
        </p:nvSpPr>
        <p:spPr/>
        <p:txBody>
          <a:bodyPr>
            <a:normAutofit fontScale="70000" lnSpcReduction="20000"/>
          </a:bodyPr>
          <a:lstStyle/>
          <a:p>
            <a:endParaRPr lang="en-GB" b="1" dirty="0"/>
          </a:p>
          <a:p>
            <a:endParaRPr lang="en-GB" b="1" dirty="0"/>
          </a:p>
          <a:p>
            <a:r>
              <a:rPr lang="en-GB" b="1" dirty="0"/>
              <a:t>Task 3: Proposal for Pitch Idea; Due week 6, L.O.2, 3, &amp; 6.  10% (Group)</a:t>
            </a:r>
            <a:endParaRPr lang="en-GB" dirty="0"/>
          </a:p>
          <a:p>
            <a:endParaRPr lang="en-GB" dirty="0"/>
          </a:p>
          <a:p>
            <a:r>
              <a:rPr lang="en-GB" dirty="0"/>
              <a:t>Students to create short (no more than 500 words) proposal for innovative use of technology with business potential. Use this text to pitch and sell the idea. The themes we encourage are those that focus on reducing inequalities, improve sustainability, and environmental projects. To include a teamwork agreed format and role management. </a:t>
            </a:r>
          </a:p>
          <a:p>
            <a:endParaRPr lang="en-GB" dirty="0"/>
          </a:p>
          <a:p>
            <a:r>
              <a:rPr lang="en-GB" i="1" dirty="0"/>
              <a:t>Students should register their idea by the end of week 4. Two different groups of students cannot use the same concept for their project. Use lessons 1 and 2 for inspirations!   </a:t>
            </a:r>
            <a:endParaRPr lang="en-GB" dirty="0"/>
          </a:p>
          <a:p>
            <a:endParaRPr lang="en-GB" dirty="0"/>
          </a:p>
        </p:txBody>
      </p:sp>
      <p:pic>
        <p:nvPicPr>
          <p:cNvPr id="5" name="Picture 4" descr="Diagram, schematic&#10;&#10;Description automatically generated">
            <a:extLst>
              <a:ext uri="{FF2B5EF4-FFF2-40B4-BE49-F238E27FC236}">
                <a16:creationId xmlns:a16="http://schemas.microsoft.com/office/drawing/2014/main" id="{66FC0921-3987-4864-8CAD-5903736238E8}"/>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6878183" y="71634"/>
            <a:ext cx="2118709" cy="1346003"/>
          </a:xfrm>
          <a:prstGeom prst="rect">
            <a:avLst/>
          </a:prstGeom>
        </p:spPr>
      </p:pic>
      <p:sp>
        <p:nvSpPr>
          <p:cNvPr id="6" name="TextBox 5">
            <a:extLst>
              <a:ext uri="{FF2B5EF4-FFF2-40B4-BE49-F238E27FC236}">
                <a16:creationId xmlns:a16="http://schemas.microsoft.com/office/drawing/2014/main" id="{16E33787-EC1C-42FC-ACE6-347C3704FDBE}"/>
              </a:ext>
            </a:extLst>
          </p:cNvPr>
          <p:cNvSpPr txBox="1"/>
          <p:nvPr/>
        </p:nvSpPr>
        <p:spPr>
          <a:xfrm>
            <a:off x="7090733" y="1423229"/>
            <a:ext cx="1596067" cy="153888"/>
          </a:xfrm>
          <a:prstGeom prst="rect">
            <a:avLst/>
          </a:prstGeom>
          <a:noFill/>
        </p:spPr>
        <p:txBody>
          <a:bodyPr wrap="square" rtlCol="0">
            <a:spAutoFit/>
          </a:bodyPr>
          <a:lstStyle/>
          <a:p>
            <a:r>
              <a:rPr lang="en-GB" sz="400" dirty="0">
                <a:hlinkClick r:id="rId3" tooltip="https://geobrava.wordpress.com/2019/06/06/innovation-capital-an-emerging-source-of-competitive-advantage/"/>
              </a:rPr>
              <a:t>This Photo</a:t>
            </a:r>
            <a:r>
              <a:rPr lang="en-GB" sz="400" dirty="0"/>
              <a:t> by Unknown Author is licensed under </a:t>
            </a:r>
            <a:r>
              <a:rPr lang="en-GB" sz="400" dirty="0">
                <a:hlinkClick r:id="rId4" tooltip="https://creativecommons.org/licenses/by-sa/3.0/"/>
              </a:rPr>
              <a:t>CC BY-SA</a:t>
            </a:r>
            <a:endParaRPr lang="en-GB" sz="400" dirty="0"/>
          </a:p>
        </p:txBody>
      </p:sp>
    </p:spTree>
    <p:extLst>
      <p:ext uri="{BB962C8B-B14F-4D97-AF65-F5344CB8AC3E}">
        <p14:creationId xmlns:p14="http://schemas.microsoft.com/office/powerpoint/2010/main" val="55285534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03841-B71E-29D6-9635-81D4ACB720FD}"/>
              </a:ext>
            </a:extLst>
          </p:cNvPr>
          <p:cNvSpPr>
            <a:spLocks noGrp="1"/>
          </p:cNvSpPr>
          <p:nvPr>
            <p:ph type="title"/>
          </p:nvPr>
        </p:nvSpPr>
        <p:spPr/>
        <p:txBody>
          <a:bodyPr/>
          <a:lstStyle/>
          <a:p>
            <a:r>
              <a:rPr lang="en-GB" dirty="0"/>
              <a:t>CHATGPT</a:t>
            </a:r>
          </a:p>
        </p:txBody>
      </p:sp>
      <p:pic>
        <p:nvPicPr>
          <p:cNvPr id="4" name="Picture 3">
            <a:extLst>
              <a:ext uri="{FF2B5EF4-FFF2-40B4-BE49-F238E27FC236}">
                <a16:creationId xmlns:a16="http://schemas.microsoft.com/office/drawing/2014/main" id="{1B260CBF-94CB-33CD-9C34-024F95ECD562}"/>
              </a:ext>
            </a:extLst>
          </p:cNvPr>
          <p:cNvPicPr>
            <a:picLocks noChangeAspect="1"/>
          </p:cNvPicPr>
          <p:nvPr/>
        </p:nvPicPr>
        <p:blipFill rotWithShape="1">
          <a:blip r:embed="rId3"/>
          <a:srcRect l="35833" t="40769" r="25000" b="51539"/>
          <a:stretch/>
        </p:blipFill>
        <p:spPr>
          <a:xfrm>
            <a:off x="1676400" y="1447800"/>
            <a:ext cx="5730240" cy="609600"/>
          </a:xfrm>
          <a:prstGeom prst="rect">
            <a:avLst/>
          </a:prstGeom>
        </p:spPr>
      </p:pic>
      <p:pic>
        <p:nvPicPr>
          <p:cNvPr id="7" name="Picture 6">
            <a:extLst>
              <a:ext uri="{FF2B5EF4-FFF2-40B4-BE49-F238E27FC236}">
                <a16:creationId xmlns:a16="http://schemas.microsoft.com/office/drawing/2014/main" id="{AE56E83D-7322-EF4F-FED9-9FCF731ACA28}"/>
              </a:ext>
            </a:extLst>
          </p:cNvPr>
          <p:cNvPicPr>
            <a:picLocks noChangeAspect="1"/>
          </p:cNvPicPr>
          <p:nvPr/>
        </p:nvPicPr>
        <p:blipFill rotWithShape="1">
          <a:blip r:embed="rId4"/>
          <a:srcRect l="37333" t="9999" r="25834" b="16154"/>
          <a:stretch/>
        </p:blipFill>
        <p:spPr>
          <a:xfrm>
            <a:off x="1828800" y="2209800"/>
            <a:ext cx="4419600" cy="4799566"/>
          </a:xfrm>
          <a:prstGeom prst="rect">
            <a:avLst/>
          </a:prstGeom>
        </p:spPr>
      </p:pic>
      <p:sp>
        <p:nvSpPr>
          <p:cNvPr id="3" name="Arrow: Left 2">
            <a:extLst>
              <a:ext uri="{FF2B5EF4-FFF2-40B4-BE49-F238E27FC236}">
                <a16:creationId xmlns:a16="http://schemas.microsoft.com/office/drawing/2014/main" id="{3EE48367-5CB5-ACF5-B9EA-0ACE33A6EC64}"/>
              </a:ext>
            </a:extLst>
          </p:cNvPr>
          <p:cNvSpPr/>
          <p:nvPr/>
        </p:nvSpPr>
        <p:spPr>
          <a:xfrm>
            <a:off x="6477000" y="1457325"/>
            <a:ext cx="1524000" cy="350838"/>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Arrow: Left 4">
            <a:extLst>
              <a:ext uri="{FF2B5EF4-FFF2-40B4-BE49-F238E27FC236}">
                <a16:creationId xmlns:a16="http://schemas.microsoft.com/office/drawing/2014/main" id="{410DD198-2D9B-5A16-EF3D-6F80FC888552}"/>
              </a:ext>
            </a:extLst>
          </p:cNvPr>
          <p:cNvSpPr/>
          <p:nvPr/>
        </p:nvSpPr>
        <p:spPr>
          <a:xfrm>
            <a:off x="6096000" y="3093243"/>
            <a:ext cx="1524000" cy="350838"/>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195357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03841-B71E-29D6-9635-81D4ACB720FD}"/>
              </a:ext>
            </a:extLst>
          </p:cNvPr>
          <p:cNvSpPr>
            <a:spLocks noGrp="1"/>
          </p:cNvSpPr>
          <p:nvPr>
            <p:ph type="title"/>
          </p:nvPr>
        </p:nvSpPr>
        <p:spPr/>
        <p:txBody>
          <a:bodyPr/>
          <a:lstStyle/>
          <a:p>
            <a:r>
              <a:rPr lang="en-GB" dirty="0"/>
              <a:t>CHATGPT</a:t>
            </a:r>
          </a:p>
        </p:txBody>
      </p:sp>
      <p:pic>
        <p:nvPicPr>
          <p:cNvPr id="5" name="Picture 4">
            <a:extLst>
              <a:ext uri="{FF2B5EF4-FFF2-40B4-BE49-F238E27FC236}">
                <a16:creationId xmlns:a16="http://schemas.microsoft.com/office/drawing/2014/main" id="{8D41E2E3-081D-4987-E6B6-D2F8BD95F718}"/>
              </a:ext>
            </a:extLst>
          </p:cNvPr>
          <p:cNvPicPr>
            <a:picLocks noChangeAspect="1"/>
          </p:cNvPicPr>
          <p:nvPr/>
        </p:nvPicPr>
        <p:blipFill rotWithShape="1">
          <a:blip r:embed="rId3"/>
          <a:srcRect l="37500" t="6923" r="25000" b="3846"/>
          <a:stretch/>
        </p:blipFill>
        <p:spPr>
          <a:xfrm>
            <a:off x="2133600" y="1295400"/>
            <a:ext cx="4495800" cy="5794587"/>
          </a:xfrm>
          <a:prstGeom prst="rect">
            <a:avLst/>
          </a:prstGeom>
        </p:spPr>
      </p:pic>
      <p:sp>
        <p:nvSpPr>
          <p:cNvPr id="3" name="Arrow: Left 2">
            <a:extLst>
              <a:ext uri="{FF2B5EF4-FFF2-40B4-BE49-F238E27FC236}">
                <a16:creationId xmlns:a16="http://schemas.microsoft.com/office/drawing/2014/main" id="{4000F61C-EF17-EC92-33E2-BA273338F5E3}"/>
              </a:ext>
            </a:extLst>
          </p:cNvPr>
          <p:cNvSpPr/>
          <p:nvPr/>
        </p:nvSpPr>
        <p:spPr>
          <a:xfrm>
            <a:off x="4267200" y="1295400"/>
            <a:ext cx="1524000" cy="350838"/>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Arrow: Left 3">
            <a:extLst>
              <a:ext uri="{FF2B5EF4-FFF2-40B4-BE49-F238E27FC236}">
                <a16:creationId xmlns:a16="http://schemas.microsoft.com/office/drawing/2014/main" id="{0CFC9EFA-E11E-904F-35A6-ACF226E7DB20}"/>
              </a:ext>
            </a:extLst>
          </p:cNvPr>
          <p:cNvSpPr/>
          <p:nvPr/>
        </p:nvSpPr>
        <p:spPr>
          <a:xfrm>
            <a:off x="4267200" y="6019800"/>
            <a:ext cx="1524000" cy="350838"/>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484820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03841-B71E-29D6-9635-81D4ACB720FD}"/>
              </a:ext>
            </a:extLst>
          </p:cNvPr>
          <p:cNvSpPr>
            <a:spLocks noGrp="1"/>
          </p:cNvSpPr>
          <p:nvPr>
            <p:ph type="title"/>
          </p:nvPr>
        </p:nvSpPr>
        <p:spPr/>
        <p:txBody>
          <a:bodyPr/>
          <a:lstStyle/>
          <a:p>
            <a:r>
              <a:rPr lang="en-GB" dirty="0"/>
              <a:t>CHATGPT</a:t>
            </a:r>
          </a:p>
        </p:txBody>
      </p:sp>
      <p:pic>
        <p:nvPicPr>
          <p:cNvPr id="7" name="Picture 6">
            <a:extLst>
              <a:ext uri="{FF2B5EF4-FFF2-40B4-BE49-F238E27FC236}">
                <a16:creationId xmlns:a16="http://schemas.microsoft.com/office/drawing/2014/main" id="{74273B94-E8D8-4DAC-CA12-517519D93CE0}"/>
              </a:ext>
            </a:extLst>
          </p:cNvPr>
          <p:cNvPicPr>
            <a:picLocks noChangeAspect="1"/>
          </p:cNvPicPr>
          <p:nvPr/>
        </p:nvPicPr>
        <p:blipFill rotWithShape="1">
          <a:blip r:embed="rId3"/>
          <a:srcRect l="35834" t="4006" r="28333" b="12308"/>
          <a:stretch/>
        </p:blipFill>
        <p:spPr>
          <a:xfrm>
            <a:off x="1905000" y="1219200"/>
            <a:ext cx="4267200" cy="5398090"/>
          </a:xfrm>
          <a:prstGeom prst="rect">
            <a:avLst/>
          </a:prstGeom>
        </p:spPr>
      </p:pic>
      <p:sp>
        <p:nvSpPr>
          <p:cNvPr id="3" name="Arrow: Left 2">
            <a:extLst>
              <a:ext uri="{FF2B5EF4-FFF2-40B4-BE49-F238E27FC236}">
                <a16:creationId xmlns:a16="http://schemas.microsoft.com/office/drawing/2014/main" id="{8E917A55-4F09-FC93-59E0-E413E9A7D807}"/>
              </a:ext>
            </a:extLst>
          </p:cNvPr>
          <p:cNvSpPr/>
          <p:nvPr/>
        </p:nvSpPr>
        <p:spPr>
          <a:xfrm>
            <a:off x="5791200" y="3200400"/>
            <a:ext cx="1524000" cy="350838"/>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Arrow: Left 3">
            <a:extLst>
              <a:ext uri="{FF2B5EF4-FFF2-40B4-BE49-F238E27FC236}">
                <a16:creationId xmlns:a16="http://schemas.microsoft.com/office/drawing/2014/main" id="{8FAAE673-F77C-83BC-E9EC-83FA7688866C}"/>
              </a:ext>
            </a:extLst>
          </p:cNvPr>
          <p:cNvSpPr/>
          <p:nvPr/>
        </p:nvSpPr>
        <p:spPr>
          <a:xfrm>
            <a:off x="6124575" y="3842045"/>
            <a:ext cx="1524000" cy="350838"/>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Arrow: Left 4">
            <a:extLst>
              <a:ext uri="{FF2B5EF4-FFF2-40B4-BE49-F238E27FC236}">
                <a16:creationId xmlns:a16="http://schemas.microsoft.com/office/drawing/2014/main" id="{8349270C-9DE7-90FE-CDC9-021C72470DD9}"/>
              </a:ext>
            </a:extLst>
          </p:cNvPr>
          <p:cNvSpPr/>
          <p:nvPr/>
        </p:nvSpPr>
        <p:spPr>
          <a:xfrm>
            <a:off x="3962400" y="5029200"/>
            <a:ext cx="1524000" cy="350838"/>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46914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03841-B71E-29D6-9635-81D4ACB720FD}"/>
              </a:ext>
            </a:extLst>
          </p:cNvPr>
          <p:cNvSpPr>
            <a:spLocks noGrp="1"/>
          </p:cNvSpPr>
          <p:nvPr>
            <p:ph type="title"/>
          </p:nvPr>
        </p:nvSpPr>
        <p:spPr/>
        <p:txBody>
          <a:bodyPr/>
          <a:lstStyle/>
          <a:p>
            <a:r>
              <a:rPr lang="en-GB" dirty="0"/>
              <a:t>CHATGPT</a:t>
            </a:r>
          </a:p>
        </p:txBody>
      </p:sp>
      <p:pic>
        <p:nvPicPr>
          <p:cNvPr id="4" name="Picture 3">
            <a:extLst>
              <a:ext uri="{FF2B5EF4-FFF2-40B4-BE49-F238E27FC236}">
                <a16:creationId xmlns:a16="http://schemas.microsoft.com/office/drawing/2014/main" id="{AEED8777-7E98-57BC-3BCB-F05A6B99C07D}"/>
              </a:ext>
            </a:extLst>
          </p:cNvPr>
          <p:cNvPicPr>
            <a:picLocks noChangeAspect="1"/>
          </p:cNvPicPr>
          <p:nvPr/>
        </p:nvPicPr>
        <p:blipFill rotWithShape="1">
          <a:blip r:embed="rId3"/>
          <a:srcRect t="8889" r="7880" b="5556"/>
          <a:stretch/>
        </p:blipFill>
        <p:spPr>
          <a:xfrm>
            <a:off x="2438400" y="1143000"/>
            <a:ext cx="3999703" cy="5867400"/>
          </a:xfrm>
          <a:prstGeom prst="rect">
            <a:avLst/>
          </a:prstGeom>
        </p:spPr>
      </p:pic>
    </p:spTree>
    <p:extLst>
      <p:ext uri="{BB962C8B-B14F-4D97-AF65-F5344CB8AC3E}">
        <p14:creationId xmlns:p14="http://schemas.microsoft.com/office/powerpoint/2010/main" val="30385460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03841-B71E-29D6-9635-81D4ACB720FD}"/>
              </a:ext>
            </a:extLst>
          </p:cNvPr>
          <p:cNvSpPr>
            <a:spLocks noGrp="1"/>
          </p:cNvSpPr>
          <p:nvPr>
            <p:ph type="title"/>
          </p:nvPr>
        </p:nvSpPr>
        <p:spPr/>
        <p:txBody>
          <a:bodyPr/>
          <a:lstStyle/>
          <a:p>
            <a:r>
              <a:rPr lang="en-GB" dirty="0"/>
              <a:t>CHATGPT</a:t>
            </a:r>
          </a:p>
        </p:txBody>
      </p:sp>
      <p:pic>
        <p:nvPicPr>
          <p:cNvPr id="5" name="Picture 4">
            <a:extLst>
              <a:ext uri="{FF2B5EF4-FFF2-40B4-BE49-F238E27FC236}">
                <a16:creationId xmlns:a16="http://schemas.microsoft.com/office/drawing/2014/main" id="{39B7496F-49F7-9135-5154-6326C234CA07}"/>
              </a:ext>
            </a:extLst>
          </p:cNvPr>
          <p:cNvPicPr>
            <a:picLocks noChangeAspect="1"/>
          </p:cNvPicPr>
          <p:nvPr/>
        </p:nvPicPr>
        <p:blipFill rotWithShape="1">
          <a:blip r:embed="rId3"/>
          <a:srcRect l="36666" t="60769" r="21667" b="14615"/>
          <a:stretch/>
        </p:blipFill>
        <p:spPr>
          <a:xfrm>
            <a:off x="828675" y="1417638"/>
            <a:ext cx="7858125" cy="2514600"/>
          </a:xfrm>
          <a:prstGeom prst="rect">
            <a:avLst/>
          </a:prstGeom>
        </p:spPr>
      </p:pic>
      <p:pic>
        <p:nvPicPr>
          <p:cNvPr id="9" name="Picture 8">
            <a:extLst>
              <a:ext uri="{FF2B5EF4-FFF2-40B4-BE49-F238E27FC236}">
                <a16:creationId xmlns:a16="http://schemas.microsoft.com/office/drawing/2014/main" id="{6E8A0A8A-E35C-C573-6AEC-CDBFE4B43D0A}"/>
              </a:ext>
            </a:extLst>
          </p:cNvPr>
          <p:cNvPicPr>
            <a:picLocks noChangeAspect="1"/>
          </p:cNvPicPr>
          <p:nvPr/>
        </p:nvPicPr>
        <p:blipFill rotWithShape="1">
          <a:blip r:embed="rId4"/>
          <a:srcRect l="35833" t="60160" r="30000" b="13077"/>
          <a:stretch/>
        </p:blipFill>
        <p:spPr>
          <a:xfrm>
            <a:off x="914400" y="4035354"/>
            <a:ext cx="6609896" cy="2804503"/>
          </a:xfrm>
          <a:prstGeom prst="rect">
            <a:avLst/>
          </a:prstGeom>
        </p:spPr>
      </p:pic>
      <p:sp>
        <p:nvSpPr>
          <p:cNvPr id="3" name="Arrow: Left 2">
            <a:extLst>
              <a:ext uri="{FF2B5EF4-FFF2-40B4-BE49-F238E27FC236}">
                <a16:creationId xmlns:a16="http://schemas.microsoft.com/office/drawing/2014/main" id="{0478E932-F216-931C-F916-0C9D90C59FD2}"/>
              </a:ext>
            </a:extLst>
          </p:cNvPr>
          <p:cNvSpPr/>
          <p:nvPr/>
        </p:nvSpPr>
        <p:spPr>
          <a:xfrm>
            <a:off x="3505200" y="1600200"/>
            <a:ext cx="1524000" cy="350838"/>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Arrow: Left 3">
            <a:extLst>
              <a:ext uri="{FF2B5EF4-FFF2-40B4-BE49-F238E27FC236}">
                <a16:creationId xmlns:a16="http://schemas.microsoft.com/office/drawing/2014/main" id="{244D84D4-8A30-8B30-65CE-A4C2CD0DDD81}"/>
              </a:ext>
            </a:extLst>
          </p:cNvPr>
          <p:cNvSpPr/>
          <p:nvPr/>
        </p:nvSpPr>
        <p:spPr>
          <a:xfrm>
            <a:off x="7086600" y="4495800"/>
            <a:ext cx="1524000" cy="350838"/>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151529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2C0A14-C36C-403B-95A7-EFBA60FE8C55}"/>
              </a:ext>
            </a:extLst>
          </p:cNvPr>
          <p:cNvSpPr>
            <a:spLocks noGrp="1"/>
          </p:cNvSpPr>
          <p:nvPr>
            <p:ph type="title"/>
          </p:nvPr>
        </p:nvSpPr>
        <p:spPr/>
        <p:txBody>
          <a:bodyPr/>
          <a:lstStyle/>
          <a:p>
            <a:r>
              <a:rPr lang="en-GB" dirty="0"/>
              <a:t>Lab Practice for this week</a:t>
            </a:r>
          </a:p>
        </p:txBody>
      </p:sp>
      <p:sp>
        <p:nvSpPr>
          <p:cNvPr id="3" name="Content Placeholder 2">
            <a:extLst>
              <a:ext uri="{FF2B5EF4-FFF2-40B4-BE49-F238E27FC236}">
                <a16:creationId xmlns:a16="http://schemas.microsoft.com/office/drawing/2014/main" id="{FA42DF11-C99A-471F-BA0C-7770F9EC8EC2}"/>
              </a:ext>
            </a:extLst>
          </p:cNvPr>
          <p:cNvSpPr>
            <a:spLocks noGrp="1"/>
          </p:cNvSpPr>
          <p:nvPr>
            <p:ph idx="1"/>
          </p:nvPr>
        </p:nvSpPr>
        <p:spPr/>
        <p:txBody>
          <a:bodyPr/>
          <a:lstStyle/>
          <a:p>
            <a:r>
              <a:rPr lang="en-GB" dirty="0"/>
              <a:t>In week 2, please complete your tasks from week 1.</a:t>
            </a:r>
          </a:p>
          <a:p>
            <a:r>
              <a:rPr lang="en-GB" dirty="0"/>
              <a:t>Deadline to submit is the end of the week.</a:t>
            </a:r>
          </a:p>
          <a:p>
            <a:r>
              <a:rPr lang="en-GB" dirty="0"/>
              <a:t>Failure to submit will mean you will not get formative feedback!</a:t>
            </a:r>
          </a:p>
        </p:txBody>
      </p:sp>
    </p:spTree>
    <p:extLst>
      <p:ext uri="{BB962C8B-B14F-4D97-AF65-F5344CB8AC3E}">
        <p14:creationId xmlns:p14="http://schemas.microsoft.com/office/powerpoint/2010/main" val="113047948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219368-FEBD-4D74-8241-E959EA280D04}"/>
              </a:ext>
            </a:extLst>
          </p:cNvPr>
          <p:cNvSpPr>
            <a:spLocks noGrp="1"/>
          </p:cNvSpPr>
          <p:nvPr>
            <p:ph type="title"/>
          </p:nvPr>
        </p:nvSpPr>
        <p:spPr/>
        <p:txBody>
          <a:bodyPr/>
          <a:lstStyle/>
          <a:p>
            <a:r>
              <a:rPr lang="en-GB" dirty="0"/>
              <a:t>End of Part 5</a:t>
            </a:r>
          </a:p>
        </p:txBody>
      </p:sp>
      <p:sp>
        <p:nvSpPr>
          <p:cNvPr id="3" name="Content Placeholder 2">
            <a:extLst>
              <a:ext uri="{FF2B5EF4-FFF2-40B4-BE49-F238E27FC236}">
                <a16:creationId xmlns:a16="http://schemas.microsoft.com/office/drawing/2014/main" id="{226E8007-D474-48F6-B7D9-F8F821C3BB79}"/>
              </a:ext>
            </a:extLst>
          </p:cNvPr>
          <p:cNvSpPr>
            <a:spLocks noGrp="1"/>
          </p:cNvSpPr>
          <p:nvPr>
            <p:ph idx="1"/>
          </p:nvPr>
        </p:nvSpPr>
        <p:spPr/>
        <p:txBody>
          <a:bodyPr>
            <a:normAutofit/>
          </a:bodyPr>
          <a:lstStyle/>
          <a:p>
            <a:r>
              <a:rPr lang="en-GB" b="1" dirty="0"/>
              <a:t>Activity 2.5. Reflect</a:t>
            </a:r>
            <a:r>
              <a:rPr lang="en-GB" dirty="0"/>
              <a:t>: </a:t>
            </a:r>
          </a:p>
          <a:p>
            <a:r>
              <a:rPr lang="en-GB" dirty="0"/>
              <a:t>Combining A.I with Quantum computing, with Robotics, how far are we from having real humanoid robots?</a:t>
            </a:r>
          </a:p>
          <a:p>
            <a:pPr lvl="1"/>
            <a:endParaRPr lang="en-GB" dirty="0"/>
          </a:p>
        </p:txBody>
      </p:sp>
    </p:spTree>
    <p:extLst>
      <p:ext uri="{BB962C8B-B14F-4D97-AF65-F5344CB8AC3E}">
        <p14:creationId xmlns:p14="http://schemas.microsoft.com/office/powerpoint/2010/main" val="27183251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4827DC-5D93-4E0F-9C10-CE4E7AA936C4}"/>
              </a:ext>
            </a:extLst>
          </p:cNvPr>
          <p:cNvSpPr>
            <a:spLocks noGrp="1"/>
          </p:cNvSpPr>
          <p:nvPr>
            <p:ph type="title"/>
          </p:nvPr>
        </p:nvSpPr>
        <p:spPr/>
        <p:txBody>
          <a:bodyPr/>
          <a:lstStyle/>
          <a:p>
            <a:r>
              <a:rPr lang="en-GB" dirty="0"/>
              <a:t>Task 4:</a:t>
            </a:r>
          </a:p>
        </p:txBody>
      </p:sp>
      <p:sp>
        <p:nvSpPr>
          <p:cNvPr id="3" name="Content Placeholder 2">
            <a:extLst>
              <a:ext uri="{FF2B5EF4-FFF2-40B4-BE49-F238E27FC236}">
                <a16:creationId xmlns:a16="http://schemas.microsoft.com/office/drawing/2014/main" id="{2A811C1C-48D6-4B0E-8178-B4A46952D953}"/>
              </a:ext>
            </a:extLst>
          </p:cNvPr>
          <p:cNvSpPr>
            <a:spLocks noGrp="1"/>
          </p:cNvSpPr>
          <p:nvPr>
            <p:ph idx="1"/>
          </p:nvPr>
        </p:nvSpPr>
        <p:spPr/>
        <p:txBody>
          <a:bodyPr>
            <a:normAutofit fontScale="70000" lnSpcReduction="20000"/>
          </a:bodyPr>
          <a:lstStyle/>
          <a:p>
            <a:endParaRPr lang="en-GB" b="1" dirty="0"/>
          </a:p>
          <a:p>
            <a:endParaRPr lang="en-GB" b="1" dirty="0"/>
          </a:p>
          <a:p>
            <a:r>
              <a:rPr lang="en-GB" b="1" dirty="0"/>
              <a:t>Task 4: Presentation skills and self-assessment; Due week 8, L.O. 3, 4, &amp; 8. 30% (Group)</a:t>
            </a:r>
            <a:endParaRPr lang="en-GB" dirty="0"/>
          </a:p>
          <a:p>
            <a:endParaRPr lang="en-GB" dirty="0"/>
          </a:p>
          <a:p>
            <a:r>
              <a:rPr lang="en-GB" dirty="0"/>
              <a:t>Students to demonstrate their presentation skills and submit the PowerPoint presentation along with a self-evaluation of their own skills. 20% of the grade will be based on the presentation, and 10% on the fairness of the self-evaluation report. Where students identify areas of improvement, the self-evaluation to reflect on how the team intends to address these in the future. </a:t>
            </a:r>
          </a:p>
          <a:p>
            <a:pPr marL="0" indent="0">
              <a:buNone/>
            </a:pPr>
            <a:r>
              <a:rPr lang="en-GB" dirty="0"/>
              <a:t> </a:t>
            </a:r>
          </a:p>
          <a:p>
            <a:r>
              <a:rPr lang="en-GB" i="1" dirty="0"/>
              <a:t>Instructions on how to complete this task is found in lessons 6 and 7</a:t>
            </a:r>
            <a:endParaRPr lang="en-GB" dirty="0"/>
          </a:p>
          <a:p>
            <a:pPr marL="0" indent="0">
              <a:buNone/>
            </a:pPr>
            <a:endParaRPr lang="en-GB" dirty="0"/>
          </a:p>
        </p:txBody>
      </p:sp>
      <p:pic>
        <p:nvPicPr>
          <p:cNvPr id="7" name="Picture 6">
            <a:extLst>
              <a:ext uri="{FF2B5EF4-FFF2-40B4-BE49-F238E27FC236}">
                <a16:creationId xmlns:a16="http://schemas.microsoft.com/office/drawing/2014/main" id="{9017ADAE-308B-4AD1-9399-AA81590D070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162800" y="152400"/>
            <a:ext cx="1741377" cy="16764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9493378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4827DC-5D93-4E0F-9C10-CE4E7AA936C4}"/>
              </a:ext>
            </a:extLst>
          </p:cNvPr>
          <p:cNvSpPr>
            <a:spLocks noGrp="1"/>
          </p:cNvSpPr>
          <p:nvPr>
            <p:ph type="title"/>
          </p:nvPr>
        </p:nvSpPr>
        <p:spPr/>
        <p:txBody>
          <a:bodyPr/>
          <a:lstStyle/>
          <a:p>
            <a:r>
              <a:rPr lang="en-GB" dirty="0"/>
              <a:t>Task 5:</a:t>
            </a:r>
          </a:p>
        </p:txBody>
      </p:sp>
      <p:sp>
        <p:nvSpPr>
          <p:cNvPr id="3" name="Content Placeholder 2">
            <a:extLst>
              <a:ext uri="{FF2B5EF4-FFF2-40B4-BE49-F238E27FC236}">
                <a16:creationId xmlns:a16="http://schemas.microsoft.com/office/drawing/2014/main" id="{2A811C1C-48D6-4B0E-8178-B4A46952D953}"/>
              </a:ext>
            </a:extLst>
          </p:cNvPr>
          <p:cNvSpPr>
            <a:spLocks noGrp="1"/>
          </p:cNvSpPr>
          <p:nvPr>
            <p:ph idx="1"/>
          </p:nvPr>
        </p:nvSpPr>
        <p:spPr/>
        <p:txBody>
          <a:bodyPr>
            <a:normAutofit fontScale="70000" lnSpcReduction="20000"/>
          </a:bodyPr>
          <a:lstStyle/>
          <a:p>
            <a:endParaRPr lang="en-GB" b="1" dirty="0"/>
          </a:p>
          <a:p>
            <a:r>
              <a:rPr lang="en-GB" b="1" dirty="0"/>
              <a:t>Task 5: IT Innovation Report; Due week 10, L.O. 4, 5, &amp; 6. 30% (Group)</a:t>
            </a:r>
            <a:endParaRPr lang="en-GB" dirty="0"/>
          </a:p>
          <a:p>
            <a:endParaRPr lang="en-GB" dirty="0"/>
          </a:p>
          <a:p>
            <a:r>
              <a:rPr lang="en-GB" dirty="0"/>
              <a:t>The proposal to be no more than 2000 words. The proposal will be assessed on how professional and complete it presents its ideas; correct citation and referencing of sources, structure, format, use of visual aids such as images, diagrams, and tables. Note students are allowed to modify and upgrade their ideas, but they should consult with the lab tutor to ensure their new proposal is unique. </a:t>
            </a:r>
          </a:p>
          <a:p>
            <a:endParaRPr lang="en-GB" dirty="0"/>
          </a:p>
          <a:p>
            <a:r>
              <a:rPr lang="en-GB" i="1" dirty="0"/>
              <a:t>Instructions on how to complete this task is found in lessons 8 and 9.</a:t>
            </a:r>
            <a:endParaRPr lang="en-GB" dirty="0"/>
          </a:p>
          <a:p>
            <a:endParaRPr lang="en-GB" dirty="0"/>
          </a:p>
          <a:p>
            <a:pPr marL="0" indent="0">
              <a:buNone/>
            </a:pPr>
            <a:endParaRPr lang="en-GB" dirty="0"/>
          </a:p>
        </p:txBody>
      </p:sp>
      <p:pic>
        <p:nvPicPr>
          <p:cNvPr id="5" name="Picture 4">
            <a:extLst>
              <a:ext uri="{FF2B5EF4-FFF2-40B4-BE49-F238E27FC236}">
                <a16:creationId xmlns:a16="http://schemas.microsoft.com/office/drawing/2014/main" id="{52C994E1-08FC-4EAD-A6C5-771E67C3E42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10400" y="0"/>
            <a:ext cx="2133600" cy="1600200"/>
          </a:xfrm>
          <a:prstGeom prst="rect">
            <a:avLst/>
          </a:prstGeom>
          <a:ln>
            <a:noFill/>
          </a:ln>
          <a:effectLst>
            <a:softEdge rad="112500"/>
          </a:effectLst>
        </p:spPr>
      </p:pic>
    </p:spTree>
    <p:extLst>
      <p:ext uri="{BB962C8B-B14F-4D97-AF65-F5344CB8AC3E}">
        <p14:creationId xmlns:p14="http://schemas.microsoft.com/office/powerpoint/2010/main" val="19915367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4827DC-5D93-4E0F-9C10-CE4E7AA936C4}"/>
              </a:ext>
            </a:extLst>
          </p:cNvPr>
          <p:cNvSpPr>
            <a:spLocks noGrp="1"/>
          </p:cNvSpPr>
          <p:nvPr>
            <p:ph type="title"/>
          </p:nvPr>
        </p:nvSpPr>
        <p:spPr/>
        <p:txBody>
          <a:bodyPr/>
          <a:lstStyle/>
          <a:p>
            <a:r>
              <a:rPr lang="en-GB" dirty="0"/>
              <a:t>Task 6:</a:t>
            </a:r>
          </a:p>
        </p:txBody>
      </p:sp>
      <p:sp>
        <p:nvSpPr>
          <p:cNvPr id="3" name="Content Placeholder 2">
            <a:extLst>
              <a:ext uri="{FF2B5EF4-FFF2-40B4-BE49-F238E27FC236}">
                <a16:creationId xmlns:a16="http://schemas.microsoft.com/office/drawing/2014/main" id="{2A811C1C-48D6-4B0E-8178-B4A46952D953}"/>
              </a:ext>
            </a:extLst>
          </p:cNvPr>
          <p:cNvSpPr>
            <a:spLocks noGrp="1"/>
          </p:cNvSpPr>
          <p:nvPr>
            <p:ph idx="1"/>
          </p:nvPr>
        </p:nvSpPr>
        <p:spPr/>
        <p:txBody>
          <a:bodyPr>
            <a:normAutofit fontScale="62500" lnSpcReduction="20000"/>
          </a:bodyPr>
          <a:lstStyle/>
          <a:p>
            <a:endParaRPr lang="en-GB" b="1" dirty="0"/>
          </a:p>
          <a:p>
            <a:r>
              <a:rPr lang="en-GB" b="1" dirty="0"/>
              <a:t>Task 6: Final Career Pathway and reflection on mental wellbeing; Due week 12, L.O. 3 &amp; 5. 10% (Individual)</a:t>
            </a:r>
            <a:endParaRPr lang="en-GB" dirty="0"/>
          </a:p>
          <a:p>
            <a:endParaRPr lang="en-GB" dirty="0"/>
          </a:p>
          <a:p>
            <a:r>
              <a:rPr lang="en-US" dirty="0"/>
              <a:t>Career Pathway has a 10% allocation of the grades and has to be completed via this link. There is a form that needs to be completed after you watch a few short videos. The form and the instructions are found under the section called Career Pathway on the Moodle page. </a:t>
            </a:r>
          </a:p>
          <a:p>
            <a:r>
              <a:rPr lang="en-GB" dirty="0"/>
              <a:t>Students to reflect on next term, what modules they will be learning, and what skills they aim to develop. Students to update the CV to reflect the new skills they have developed in this term. </a:t>
            </a:r>
          </a:p>
          <a:p>
            <a:endParaRPr lang="en-GB" dirty="0"/>
          </a:p>
          <a:p>
            <a:r>
              <a:rPr lang="en-GB" i="1" dirty="0"/>
              <a:t>Instructions on how to complete this task is found in lessons 1, 11, and 12. </a:t>
            </a:r>
            <a:endParaRPr lang="en-GB" dirty="0"/>
          </a:p>
          <a:p>
            <a:pPr marL="0" indent="0">
              <a:buNone/>
            </a:pPr>
            <a:endParaRPr lang="en-GB" dirty="0"/>
          </a:p>
          <a:p>
            <a:pPr marL="0" indent="0">
              <a:buNone/>
            </a:pPr>
            <a:endParaRPr lang="en-GB" dirty="0"/>
          </a:p>
        </p:txBody>
      </p:sp>
      <p:pic>
        <p:nvPicPr>
          <p:cNvPr id="5" name="Picture 4">
            <a:extLst>
              <a:ext uri="{FF2B5EF4-FFF2-40B4-BE49-F238E27FC236}">
                <a16:creationId xmlns:a16="http://schemas.microsoft.com/office/drawing/2014/main" id="{52C994E1-08FC-4EAD-A6C5-771E67C3E42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10400" y="0"/>
            <a:ext cx="2133600" cy="1600200"/>
          </a:xfrm>
          <a:prstGeom prst="rect">
            <a:avLst/>
          </a:prstGeom>
          <a:ln>
            <a:noFill/>
          </a:ln>
          <a:effectLst>
            <a:softEdge rad="112500"/>
          </a:effectLst>
        </p:spPr>
      </p:pic>
    </p:spTree>
    <p:extLst>
      <p:ext uri="{BB962C8B-B14F-4D97-AF65-F5344CB8AC3E}">
        <p14:creationId xmlns:p14="http://schemas.microsoft.com/office/powerpoint/2010/main" val="3126538676"/>
      </p:ext>
    </p:extLst>
  </p:cSld>
  <p:clrMapOvr>
    <a:masterClrMapping/>
  </p:clrMapOvr>
</p:sld>
</file>

<file path=ppt/theme/theme1.xml><?xml version="1.0" encoding="utf-8"?>
<a:theme xmlns:a="http://schemas.openxmlformats.org/drawingml/2006/main" name="ACE Powerpoint template">
  <a:themeElements>
    <a:clrScheme name="CITE">
      <a:dk1>
        <a:srgbClr val="33471C"/>
      </a:dk1>
      <a:lt1>
        <a:srgbClr val="FFFFFF"/>
      </a:lt1>
      <a:dk2>
        <a:srgbClr val="BDCC2A"/>
      </a:dk2>
      <a:lt2>
        <a:srgbClr val="FFFFFF"/>
      </a:lt2>
      <a:accent1>
        <a:srgbClr val="CDDE54"/>
      </a:accent1>
      <a:accent2>
        <a:srgbClr val="C0504D"/>
      </a:accent2>
      <a:accent3>
        <a:srgbClr val="9BBB59"/>
      </a:accent3>
      <a:accent4>
        <a:srgbClr val="8064A2"/>
      </a:accent4>
      <a:accent5>
        <a:srgbClr val="4BACC6"/>
      </a:accent5>
      <a:accent6>
        <a:srgbClr val="F79646"/>
      </a:accent6>
      <a:hlink>
        <a:srgbClr val="005058"/>
      </a:hlink>
      <a:folHlink>
        <a:srgbClr val="005058"/>
      </a:folHlink>
    </a:clrScheme>
    <a:fontScheme name="UE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ACE Powerpoint template">
  <a:themeElements>
    <a:clrScheme name="CITE">
      <a:dk1>
        <a:srgbClr val="33471C"/>
      </a:dk1>
      <a:lt1>
        <a:srgbClr val="FFFFFF"/>
      </a:lt1>
      <a:dk2>
        <a:srgbClr val="BDCC2A"/>
      </a:dk2>
      <a:lt2>
        <a:srgbClr val="FFFFFF"/>
      </a:lt2>
      <a:accent1>
        <a:srgbClr val="CDDE54"/>
      </a:accent1>
      <a:accent2>
        <a:srgbClr val="C0504D"/>
      </a:accent2>
      <a:accent3>
        <a:srgbClr val="9BBB59"/>
      </a:accent3>
      <a:accent4>
        <a:srgbClr val="8064A2"/>
      </a:accent4>
      <a:accent5>
        <a:srgbClr val="4BACC6"/>
      </a:accent5>
      <a:accent6>
        <a:srgbClr val="F79646"/>
      </a:accent6>
      <a:hlink>
        <a:srgbClr val="005058"/>
      </a:hlink>
      <a:folHlink>
        <a:srgbClr val="005058"/>
      </a:folHlink>
    </a:clrScheme>
    <a:fontScheme name="UE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Week One Welcome to the module</Template>
  <TotalTime>4529</TotalTime>
  <Words>3163</Words>
  <Application>Microsoft Office PowerPoint</Application>
  <PresentationFormat>On-screen Show (4:3)</PresentationFormat>
  <Paragraphs>342</Paragraphs>
  <Slides>66</Slides>
  <Notes>21</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66</vt:i4>
      </vt:variant>
    </vt:vector>
  </HeadingPairs>
  <TitlesOfParts>
    <vt:vector size="73" baseType="lpstr">
      <vt:lpstr>Arial</vt:lpstr>
      <vt:lpstr>Calibri</vt:lpstr>
      <vt:lpstr>Founders Grotesk Cond Bold</vt:lpstr>
      <vt:lpstr>Times New Roman</vt:lpstr>
      <vt:lpstr>Wingdings</vt:lpstr>
      <vt:lpstr>ACE Powerpoint template</vt:lpstr>
      <vt:lpstr>1_ACE Powerpoint template</vt:lpstr>
      <vt:lpstr>PowerPoint Presentation</vt:lpstr>
      <vt:lpstr>Lecture outline</vt:lpstr>
      <vt:lpstr>Context of the lecture</vt:lpstr>
      <vt:lpstr>Task 1:</vt:lpstr>
      <vt:lpstr>Task 2:</vt:lpstr>
      <vt:lpstr>Task 3:</vt:lpstr>
      <vt:lpstr>Task 4:</vt:lpstr>
      <vt:lpstr>Task 5:</vt:lpstr>
      <vt:lpstr>Task 6:</vt:lpstr>
      <vt:lpstr>End of Part 1</vt:lpstr>
      <vt:lpstr>Innovation in IT</vt:lpstr>
      <vt:lpstr>The Changing Of Physiological Interaction</vt:lpstr>
      <vt:lpstr>The Changing Of Physiological Interaction</vt:lpstr>
      <vt:lpstr>Virtual Reality</vt:lpstr>
      <vt:lpstr>Types of Virtual Environments</vt:lpstr>
      <vt:lpstr>Museum Experiences</vt:lpstr>
      <vt:lpstr>Museum Experiences</vt:lpstr>
      <vt:lpstr>Museum Experiences</vt:lpstr>
      <vt:lpstr>The Changing Of Physiological Interaction</vt:lpstr>
      <vt:lpstr>The Changing Of Physiological Interaction</vt:lpstr>
      <vt:lpstr>Increasing Portability and Mobility </vt:lpstr>
      <vt:lpstr>Increasing Portability and Mobility Wearable Computers</vt:lpstr>
      <vt:lpstr>Increasing Portability and Mobility Implant Chips</vt:lpstr>
      <vt:lpstr>End of Part 2</vt:lpstr>
      <vt:lpstr>Innovation in IT</vt:lpstr>
      <vt:lpstr>Introduction to Barcode Scanners:</vt:lpstr>
      <vt:lpstr>Introduction to Barcode Scanners:</vt:lpstr>
      <vt:lpstr>Predefined dictionary of characters </vt:lpstr>
      <vt:lpstr>PowerPoint Presentation</vt:lpstr>
      <vt:lpstr>The Digital Frontier Digital Cash</vt:lpstr>
      <vt:lpstr>360 Cameras</vt:lpstr>
      <vt:lpstr>360 Cameras</vt:lpstr>
      <vt:lpstr>360 Cameras</vt:lpstr>
      <vt:lpstr>End of Part 3</vt:lpstr>
      <vt:lpstr>Innovation in IT</vt:lpstr>
      <vt:lpstr>Cloud Computing:</vt:lpstr>
      <vt:lpstr>Cloud Computing:</vt:lpstr>
      <vt:lpstr>PowerPoint Presentation</vt:lpstr>
      <vt:lpstr>Cloud Computing:</vt:lpstr>
      <vt:lpstr>PowerPoint Presentation</vt:lpstr>
      <vt:lpstr>Cloud Computing:</vt:lpstr>
      <vt:lpstr>PowerPoint Presentation</vt:lpstr>
      <vt:lpstr>Cloud Computing:</vt:lpstr>
      <vt:lpstr>Quantum Computing:</vt:lpstr>
      <vt:lpstr>Quantum Computing:</vt:lpstr>
      <vt:lpstr>End of Part 4</vt:lpstr>
      <vt:lpstr>Innovation in IT</vt:lpstr>
      <vt:lpstr>Facial Recognition</vt:lpstr>
      <vt:lpstr>Artificial Intelligence</vt:lpstr>
      <vt:lpstr>Artificial Intelligence</vt:lpstr>
      <vt:lpstr>Artificial Intelligence</vt:lpstr>
      <vt:lpstr>Super Mario A.I. Experiment</vt:lpstr>
      <vt:lpstr>CHATGPT</vt:lpstr>
      <vt:lpstr>CHATGPT</vt:lpstr>
      <vt:lpstr>CHATGPT</vt:lpstr>
      <vt:lpstr>CHATGPT</vt:lpstr>
      <vt:lpstr>CHATGPT</vt:lpstr>
      <vt:lpstr>CHATGPT</vt:lpstr>
      <vt:lpstr>CHATGPT</vt:lpstr>
      <vt:lpstr>CHATGPT</vt:lpstr>
      <vt:lpstr>CHATGPT</vt:lpstr>
      <vt:lpstr>CHATGPT</vt:lpstr>
      <vt:lpstr>CHATGPT</vt:lpstr>
      <vt:lpstr>CHATGPT</vt:lpstr>
      <vt:lpstr>Lab Practice for this week</vt:lpstr>
      <vt:lpstr>End of Part 5</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Eshtiyaq Sanad</dc:creator>
  <cp:lastModifiedBy>Fadi</cp:lastModifiedBy>
  <cp:revision>335</cp:revision>
  <dcterms:created xsi:type="dcterms:W3CDTF">2014-06-12T12:39:50Z</dcterms:created>
  <dcterms:modified xsi:type="dcterms:W3CDTF">2024-02-03T10:24:04Z</dcterms:modified>
</cp:coreProperties>
</file>